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88" r:id="rId18"/>
    <p:sldId id="270" r:id="rId19"/>
    <p:sldId id="276" r:id="rId20"/>
    <p:sldId id="275" r:id="rId21"/>
    <p:sldId id="274" r:id="rId22"/>
    <p:sldId id="273" r:id="rId23"/>
    <p:sldId id="278" r:id="rId24"/>
    <p:sldId id="277" r:id="rId25"/>
    <p:sldId id="272" r:id="rId26"/>
    <p:sldId id="279" r:id="rId27"/>
    <p:sldId id="289" r:id="rId28"/>
    <p:sldId id="290" r:id="rId29"/>
    <p:sldId id="280" r:id="rId30"/>
    <p:sldId id="281" r:id="rId31"/>
    <p:sldId id="282" r:id="rId32"/>
    <p:sldId id="283" r:id="rId33"/>
    <p:sldId id="284" r:id="rId34"/>
    <p:sldId id="287" r:id="rId35"/>
    <p:sldId id="285" r:id="rId36"/>
    <p:sldId id="286" r:id="rId37"/>
  </p:sldIdLst>
  <p:sldSz cx="12192000" cy="6858000"/>
  <p:notesSz cx="6797675" cy="9926638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54032" autoAdjust="0"/>
  </p:normalViewPr>
  <p:slideViewPr>
    <p:cSldViewPr snapToGrid="0">
      <p:cViewPr varScale="1">
        <p:scale>
          <a:sx n="158" d="100"/>
          <a:sy n="158" d="100"/>
        </p:scale>
        <p:origin x="2586" y="13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784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69124-4CE1-4F09-9D46-DEF006518704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76275" y="1241425"/>
            <a:ext cx="3927475" cy="220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7" y="3883199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0C813-336A-4327-AEF3-4736F381CC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165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4C0F27-F24E-4536-9565-ED8137C0D296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59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110E-8DF1-40E4-A739-478D09F3F151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F38-1A2F-492D-BC1F-0D8C69E0AC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91656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110E-8DF1-40E4-A739-478D09F3F151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F38-1A2F-492D-BC1F-0D8C69E0AC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04006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110E-8DF1-40E4-A739-478D09F3F151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F38-1A2F-492D-BC1F-0D8C69E0AC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6759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F250D-2DF6-B52D-15BC-ADDCD96A0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6169DB-F229-562B-64C7-02E981A0B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F0DCCE-DA18-6253-A267-B72D4B04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7052-8D49-4DB4-BF27-B661FB56D583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E7F48C-D344-230C-4B98-3F9F0292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456727-DDA5-A13B-F84C-2B4175BF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453-A2EF-488B-BC2E-6C20D2507F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66643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E48F5-2E71-DE49-F328-D04CE9C5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4FAD73-D744-8B67-8D7B-FD0F74756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B83A5F-F906-DBD1-1DF2-0B8EBC26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7052-8D49-4DB4-BF27-B661FB56D583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B1495E-2C15-CBD9-B745-46AF2417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345DB7-BCC0-1EAD-42B6-A32B1F32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453-A2EF-488B-BC2E-6C20D2507F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83613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1B3F8-74D9-9CDD-6F71-7919B12A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E5886-FC29-44AF-77A2-03D670AC9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B54A50-3AC1-E7BE-4E65-BECD7FAF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7052-8D49-4DB4-BF27-B661FB56D583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D5F490-1D98-FFBA-A56E-D06811B4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2C6014-2CB6-66FA-858B-2D94007B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453-A2EF-488B-BC2E-6C20D2507F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56182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384E5-AB34-15E3-0761-959BDF17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4C7AED-5D3F-7099-8E4F-DC918AAE4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A9A690-5174-B4AB-3D55-D90D104B2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7510D0-F01B-1A29-6A52-553DAF5B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7052-8D49-4DB4-BF27-B661FB56D583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C0DC40-C56F-DDE3-5926-D31B644E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ECCE9B-C8FB-56B5-4AB8-C122F589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453-A2EF-488B-BC2E-6C20D2507F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06791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1C2B7-1C34-B8D3-E223-7CEE3C64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62241F-AE0E-8D2A-6B36-705DB40CA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7A85268-E832-1B07-9E18-5CF17BB71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B2A92FC-BDFD-D353-D40E-D58CA896B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EB9CCCC-A92D-66AF-163F-7D1137216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33A1BF5-0AB6-BFC9-9988-C720DE87C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7052-8D49-4DB4-BF27-B661FB56D583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C318E0A-3315-6F58-A9A1-533D66A2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9617DD1-C2BF-BD97-6ADB-55F9CC74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453-A2EF-488B-BC2E-6C20D2507F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14827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9F10D-F723-3C0F-B769-2F6B294D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F4207C-149D-D3B8-F08C-25BA66AB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7052-8D49-4DB4-BF27-B661FB56D583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67683F-9A48-41F3-4325-1D8C9AF6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D5ED71-16D2-676A-913F-D674D259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453-A2EF-488B-BC2E-6C20D2507F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90093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866080-D87D-44DA-FE86-C8FC26E3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7052-8D49-4DB4-BF27-B661FB56D583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A76456-A336-EC97-9802-022159BD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B26BA0-CFC6-BC4D-216F-CA42A814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453-A2EF-488B-BC2E-6C20D2507F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653466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398F3-F340-658A-3D0F-4D9F8114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0C6285-AD25-38F0-007C-0A3791A38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CAFDB8-8036-0660-DAD2-74FA24EBE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266996-5D2A-0097-18E3-1143D063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7052-8D49-4DB4-BF27-B661FB56D583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5046E3-CEA6-199B-AC89-86F4E199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B7BD8B-4168-E754-0767-7DA3F60F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453-A2EF-488B-BC2E-6C20D2507F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40779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1115"/>
            <a:ext cx="10515600" cy="8895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110E-8DF1-40E4-A739-478D09F3F151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F38-1A2F-492D-BC1F-0D8C69E0AC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32775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5E449-8B0E-5504-5023-4048E1C2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B1B64A2-A8F1-7421-210B-CA6D0363B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58240E-6EDB-F2EB-6CC4-8B646F262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217C5F-D65A-C41D-CA03-50EE3E5A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7052-8D49-4DB4-BF27-B661FB56D583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A1BB20-E169-FA6F-B9A4-3A36D6E5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9A86DF-6087-F66B-E5CB-1C4C9B0A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453-A2EF-488B-BC2E-6C20D2507F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56742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59E87-D67C-ED13-69C3-28DBAB66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2A00F2-0D54-A0A6-D8AF-E818A762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2064D6-8CAA-1DBA-B1A3-07AC958C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7052-8D49-4DB4-BF27-B661FB56D583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6B2386-E8E3-2794-A78D-EC0C7BE1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AEE8BF-E669-1E94-15F9-5B95582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453-A2EF-488B-BC2E-6C20D2507F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93746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2CBF918-6AFC-BCC8-562E-874249EEE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910A2C-CEE7-A677-6D55-56E6E5FC4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6F77F1-0B06-D2D0-2AE4-9D198206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7052-8D49-4DB4-BF27-B661FB56D583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D54348-712A-C10F-5CEC-4C78260B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D7D6EC-737C-8A85-3184-50F2A2D4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453-A2EF-488B-BC2E-6C20D2507F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13220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110E-8DF1-40E4-A739-478D09F3F151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F38-1A2F-492D-BC1F-0D8C69E0AC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13713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110E-8DF1-40E4-A739-478D09F3F151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F38-1A2F-492D-BC1F-0D8C69E0AC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29453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110E-8DF1-40E4-A739-478D09F3F151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F38-1A2F-492D-BC1F-0D8C69E0AC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34714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110E-8DF1-40E4-A739-478D09F3F151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F38-1A2F-492D-BC1F-0D8C69E0AC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85396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110E-8DF1-40E4-A739-478D09F3F151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F38-1A2F-492D-BC1F-0D8C69E0AC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10748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110E-8DF1-40E4-A739-478D09F3F151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F38-1A2F-492D-BC1F-0D8C69E0AC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88056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110E-8DF1-40E4-A739-478D09F3F151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F38-1A2F-492D-BC1F-0D8C69E0AC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91674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31851"/>
            <a:ext cx="10515600" cy="858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Datum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C1F38-1A2F-492D-BC1F-0D8C69E0AC30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02814C-37F4-49C3-A5F2-E864BB033F99}"/>
              </a:ext>
            </a:extLst>
          </p:cNvPr>
          <p:cNvPicPr/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613" y="185740"/>
            <a:ext cx="200406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29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5FC6712-6F1D-EE23-DFC7-550ADCCC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5A2420-5855-8F2E-3DFC-12CE1EEE9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A8A18F-CA0E-4972-8EA3-09CE18AE8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7052-8D49-4DB4-BF27-B661FB56D583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E410B1-582F-93A2-21E3-C0F9F97AC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0EA62-C661-D28F-BEDA-C825E1AB3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88453-A2EF-488B-BC2E-6C20D2507F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660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users/openclipart-vectors-30363/?utm_source=link-attribution&amp;utm_medium=referral&amp;utm_campaign=image&amp;utm_content=130033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?utm_source=link-attribution&amp;utm_medium=referral&amp;utm_campaign=image&amp;utm_content=130033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users/qimono-1962238/?utm_source=link-attribution&amp;utm_medium=referral&amp;utm_campaign=image&amp;utm_content=149585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?utm_source=link-attribution&amp;utm_medium=referral&amp;utm_campaign=image&amp;utm_content=149585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ixabay.com/de/?utm_source=link-attribution&amp;utm_medium=referral&amp;utm_campaign=image&amp;utm_content=12988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ule-ts.ch/blockzeite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01DE3-5B6A-5260-5619-DCBFD5B9EB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/>
              <a:t>Projekt</a:t>
            </a:r>
            <a:br>
              <a:rPr lang="de-CH"/>
            </a:br>
            <a:r>
              <a:rPr lang="de-CH"/>
              <a:t>Erweiterte Blockzeiten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760A51-6FE9-AF0A-09AD-5805C3D143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  <a:p>
            <a:r>
              <a:rPr lang="de-DE"/>
              <a:t>Diskussionsabend 02.April 2024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344950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03322C4-70B1-7EE7-6123-6AE1B3DEB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4536" y="323386"/>
            <a:ext cx="4723120" cy="58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feil: nach links 1">
            <a:extLst>
              <a:ext uri="{FF2B5EF4-FFF2-40B4-BE49-F238E27FC236}">
                <a16:creationId xmlns:a16="http://schemas.microsoft.com/office/drawing/2014/main" id="{B52EF846-CE82-8160-928F-54864D71C66A}"/>
              </a:ext>
            </a:extLst>
          </p:cNvPr>
          <p:cNvSpPr/>
          <p:nvPr/>
        </p:nvSpPr>
        <p:spPr>
          <a:xfrm rot="2790565">
            <a:off x="5483480" y="4808939"/>
            <a:ext cx="1017906" cy="441474"/>
          </a:xfrm>
          <a:prstGeom prst="lef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Pfeil: nach links 3">
            <a:extLst>
              <a:ext uri="{FF2B5EF4-FFF2-40B4-BE49-F238E27FC236}">
                <a16:creationId xmlns:a16="http://schemas.microsoft.com/office/drawing/2014/main" id="{5714B89E-B31B-5676-EB8B-F502FF501497}"/>
              </a:ext>
            </a:extLst>
          </p:cNvPr>
          <p:cNvSpPr/>
          <p:nvPr/>
        </p:nvSpPr>
        <p:spPr>
          <a:xfrm rot="7817662">
            <a:off x="5417512" y="3751889"/>
            <a:ext cx="1323357" cy="441474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Pfeil: nach oben gebogen 5">
            <a:extLst>
              <a:ext uri="{FF2B5EF4-FFF2-40B4-BE49-F238E27FC236}">
                <a16:creationId xmlns:a16="http://schemas.microsoft.com/office/drawing/2014/main" id="{5C1ACFB7-7BA7-92A2-75CB-9EE7862E4C66}"/>
              </a:ext>
            </a:extLst>
          </p:cNvPr>
          <p:cNvSpPr/>
          <p:nvPr/>
        </p:nvSpPr>
        <p:spPr>
          <a:xfrm rot="3146021">
            <a:off x="5450193" y="2954216"/>
            <a:ext cx="1184030" cy="949569"/>
          </a:xfrm>
          <a:prstGeom prst="bentUp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09E732A4-9EC9-A9F2-6215-38CDDB830C43}"/>
              </a:ext>
            </a:extLst>
          </p:cNvPr>
          <p:cNvSpPr/>
          <p:nvPr/>
        </p:nvSpPr>
        <p:spPr>
          <a:xfrm rot="6156183">
            <a:off x="5882930" y="2335901"/>
            <a:ext cx="1689098" cy="441474"/>
          </a:xfrm>
          <a:prstGeom prst="lef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Pfeil: nach oben gebogen 7">
            <a:extLst>
              <a:ext uri="{FF2B5EF4-FFF2-40B4-BE49-F238E27FC236}">
                <a16:creationId xmlns:a16="http://schemas.microsoft.com/office/drawing/2014/main" id="{61988804-3AE3-38A8-C84D-B0AA1B098FF2}"/>
              </a:ext>
            </a:extLst>
          </p:cNvPr>
          <p:cNvSpPr/>
          <p:nvPr/>
        </p:nvSpPr>
        <p:spPr>
          <a:xfrm rot="3467405">
            <a:off x="6887407" y="1702490"/>
            <a:ext cx="890954" cy="949569"/>
          </a:xfrm>
          <a:prstGeom prst="bentUp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8CECBEB-8D88-C9C7-812C-7BA688F0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7252" y="2624423"/>
            <a:ext cx="1743974" cy="120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80E7881F-EFFF-9EBA-E486-10D11EF5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164" y="1101618"/>
            <a:ext cx="1428750" cy="121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CE3385A-C416-99D6-85F1-A0D440CDE4E9}"/>
              </a:ext>
            </a:extLst>
          </p:cNvPr>
          <p:cNvGrpSpPr/>
          <p:nvPr/>
        </p:nvGrpSpPr>
        <p:grpSpPr>
          <a:xfrm>
            <a:off x="4233258" y="4005673"/>
            <a:ext cx="1992965" cy="1294875"/>
            <a:chOff x="8159597" y="3485716"/>
            <a:chExt cx="3421288" cy="2268696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C2EECFAC-E55C-E1A6-260D-887292639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59597" y="3485716"/>
              <a:ext cx="3276600" cy="226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6CE59338-0813-3BD5-80F0-DD389FE3C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47385" y="4436382"/>
              <a:ext cx="1333500" cy="1130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el 17">
            <a:extLst>
              <a:ext uri="{FF2B5EF4-FFF2-40B4-BE49-F238E27FC236}">
                <a16:creationId xmlns:a16="http://schemas.microsoft.com/office/drawing/2014/main" id="{788E8370-C5B9-20D2-C16F-AA804360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Transport</a:t>
            </a:r>
            <a:endParaRPr lang="de-CH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176CF140-530A-3107-3FDD-E24A19426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0503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4" grpId="2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FAEFB31-6725-6BA2-3C26-06CD2A377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1496"/>
            <a:ext cx="11720856" cy="6836503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54E719F0-6320-F189-72FC-7738884A3BA9}"/>
              </a:ext>
            </a:extLst>
          </p:cNvPr>
          <p:cNvCxnSpPr/>
          <p:nvPr/>
        </p:nvCxnSpPr>
        <p:spPr>
          <a:xfrm flipH="1" flipV="1">
            <a:off x="6359703" y="688369"/>
            <a:ext cx="3174714" cy="2465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C5BA0B6-A068-2DF8-572D-5FAEB8C2542C}"/>
              </a:ext>
            </a:extLst>
          </p:cNvPr>
          <p:cNvCxnSpPr/>
          <p:nvPr/>
        </p:nvCxnSpPr>
        <p:spPr>
          <a:xfrm flipH="1">
            <a:off x="6114428" y="811659"/>
            <a:ext cx="378839" cy="6780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999C012-75A2-D546-379F-53CCFF032925}"/>
              </a:ext>
            </a:extLst>
          </p:cNvPr>
          <p:cNvCxnSpPr/>
          <p:nvPr/>
        </p:nvCxnSpPr>
        <p:spPr>
          <a:xfrm flipH="1">
            <a:off x="3113070" y="1058239"/>
            <a:ext cx="338019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1D10545-FC75-407D-592F-5EC504FD2FBF}"/>
              </a:ext>
            </a:extLst>
          </p:cNvPr>
          <p:cNvCxnSpPr/>
          <p:nvPr/>
        </p:nvCxnSpPr>
        <p:spPr>
          <a:xfrm flipH="1">
            <a:off x="9305205" y="1150706"/>
            <a:ext cx="378839" cy="2671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2BEF27A-8197-37F1-8722-AF925ECF393F}"/>
              </a:ext>
            </a:extLst>
          </p:cNvPr>
          <p:cNvCxnSpPr/>
          <p:nvPr/>
        </p:nvCxnSpPr>
        <p:spPr>
          <a:xfrm flipH="1">
            <a:off x="7947060" y="1150706"/>
            <a:ext cx="1476421" cy="3390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585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A832-33B0-A943-7574-89F9DFD5B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Ressourcen</a:t>
            </a:r>
            <a:endParaRPr lang="de-CH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4B659ED-FD68-BFC6-3E20-F38D27946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2401">
            <a:off x="4431407" y="1304948"/>
            <a:ext cx="6583675" cy="42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1106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574680A-F5AC-F2C6-8F27-F85D6B25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Soft Faktoren</a:t>
            </a:r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18DD8EC-F5F7-D23E-3F30-380E7DA6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/>
              <a:t>Pädagogische Faktoren</a:t>
            </a:r>
          </a:p>
          <a:p>
            <a:r>
              <a:rPr lang="de-DE"/>
              <a:t>Unterricht an langen Nachmittagen</a:t>
            </a:r>
          </a:p>
          <a:p>
            <a:r>
              <a:rPr lang="de-DE"/>
              <a:t>Gestaltungsfreiheit beim Stundenplanen</a:t>
            </a:r>
          </a:p>
          <a:p>
            <a:endParaRPr lang="de-DE"/>
          </a:p>
          <a:p>
            <a:pPr marL="0" indent="0">
              <a:buNone/>
            </a:pPr>
            <a:r>
              <a:rPr lang="de-DE" b="1"/>
              <a:t>Familienleben</a:t>
            </a:r>
          </a:p>
          <a:p>
            <a:r>
              <a:rPr lang="de-DE"/>
              <a:t>Schulzeit – Freizeit</a:t>
            </a:r>
          </a:p>
          <a:p>
            <a:r>
              <a:rPr lang="de-DE"/>
              <a:t>Früher Schulschluss</a:t>
            </a:r>
          </a:p>
          <a:p>
            <a:r>
              <a:rPr lang="de-DE"/>
              <a:t>Freie Nachmittage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57253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8DDD5-B246-676D-E559-1E361E35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Balance zwischen den Anspruchsgruppen</a:t>
            </a:r>
            <a:endParaRPr lang="de-CH"/>
          </a:p>
        </p:txBody>
      </p:sp>
      <p:pic>
        <p:nvPicPr>
          <p:cNvPr id="4" name="Inhaltsplatzhalter 7" descr="Ein Bild, das Gerät, Waage enthält.&#10;&#10;Automatisch generierte Beschreibung">
            <a:extLst>
              <a:ext uri="{FF2B5EF4-FFF2-40B4-BE49-F238E27FC236}">
                <a16:creationId xmlns:a16="http://schemas.microsoft.com/office/drawing/2014/main" id="{ECD195F3-BB6B-C1AF-8566-6D3D4A63D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981" y="1970135"/>
            <a:ext cx="4846037" cy="4351338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37AF660-296C-3EF6-2353-1B6ED9620316}"/>
              </a:ext>
            </a:extLst>
          </p:cNvPr>
          <p:cNvSpPr txBox="1"/>
          <p:nvPr/>
        </p:nvSpPr>
        <p:spPr>
          <a:xfrm>
            <a:off x="8519018" y="6167585"/>
            <a:ext cx="6501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0" i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Bild: </a:t>
            </a:r>
            <a:r>
              <a:rPr lang="de-DE" sz="1400" b="0" i="0" u="sng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3"/>
              </a:rPr>
              <a:t>OpenClipart-Vectors</a:t>
            </a:r>
            <a:r>
              <a:rPr lang="de-DE" sz="1400" b="0" i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auf </a:t>
            </a:r>
            <a:r>
              <a:rPr lang="de-DE" sz="1400" b="0" i="0" u="sng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4"/>
              </a:rPr>
              <a:t>Pixabay</a:t>
            </a:r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0389391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AEC81-3DB3-AAB5-13C8-31DF18DF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Varianten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8B24A0-A947-F99D-E25A-854C4CC06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140" y="1825625"/>
            <a:ext cx="8943660" cy="353966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b="1"/>
              <a:t>Einschub: </a:t>
            </a:r>
            <a:r>
              <a:rPr lang="de-DE"/>
              <a:t>Oberstufe?</a:t>
            </a:r>
          </a:p>
          <a:p>
            <a:r>
              <a:rPr lang="de-DE"/>
              <a:t>4 Lektionen mehr als 5./6.</a:t>
            </a:r>
          </a:p>
          <a:p>
            <a:r>
              <a:rPr lang="de-DE"/>
              <a:t>Sehr komplexer Stundenplan</a:t>
            </a:r>
          </a:p>
          <a:p>
            <a:r>
              <a:rPr lang="de-DE"/>
              <a:t>Keine Möglichkeit ohne Wartezeiten für die jüngeren SuS </a:t>
            </a:r>
          </a:p>
          <a:p>
            <a:r>
              <a:rPr lang="de-DE"/>
              <a:t>Zunehmende Selbständigkeit</a:t>
            </a:r>
          </a:p>
          <a:p>
            <a:r>
              <a:rPr lang="de-DE"/>
              <a:t>Schulbeginn in Trubschachen angepasst.</a:t>
            </a:r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1725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AEC81-3DB3-AAB5-13C8-31DF18DF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Varianten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8B24A0-A947-F99D-E25A-854C4CC06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>
                <a:solidFill>
                  <a:schemeClr val="accent1"/>
                </a:solidFill>
              </a:rPr>
              <a:t>Variante blau</a:t>
            </a:r>
          </a:p>
          <a:p>
            <a:pPr lvl="1"/>
            <a:r>
              <a:rPr lang="de-DE"/>
              <a:t>Reguläre Lektionen</a:t>
            </a:r>
          </a:p>
          <a:p>
            <a:pPr lvl="1"/>
            <a:r>
              <a:rPr lang="de-DE"/>
              <a:t>Verschiedene „Knackpunkte“</a:t>
            </a:r>
          </a:p>
          <a:p>
            <a:pPr lvl="1"/>
            <a:endParaRPr lang="de-DE"/>
          </a:p>
          <a:p>
            <a:r>
              <a:rPr lang="de-DE">
                <a:solidFill>
                  <a:srgbClr val="00B050"/>
                </a:solidFill>
              </a:rPr>
              <a:t>Variante grün</a:t>
            </a:r>
          </a:p>
          <a:p>
            <a:pPr lvl="1"/>
            <a:r>
              <a:rPr lang="de-DE"/>
              <a:t>Erste Morgenlektion 18‘ länger.</a:t>
            </a:r>
          </a:p>
          <a:p>
            <a:pPr lvl="1"/>
            <a:r>
              <a:rPr lang="de-CH"/>
              <a:t>2 Nachmittagslektionen auf 5 Vormittage verteilt</a:t>
            </a:r>
          </a:p>
          <a:p>
            <a:pPr lvl="1"/>
            <a:r>
              <a:rPr lang="de-CH"/>
              <a:t>Weniger «Knackpunkte»</a:t>
            </a:r>
          </a:p>
          <a:p>
            <a:pPr lvl="1"/>
            <a:endParaRPr lang="de-CH"/>
          </a:p>
          <a:p>
            <a:r>
              <a:rPr lang="de-CH"/>
              <a:t>Beide Varianten: Mehr Unterricht am Nachmittag</a:t>
            </a:r>
          </a:p>
        </p:txBody>
      </p:sp>
    </p:spTree>
    <p:extLst>
      <p:ext uri="{BB962C8B-B14F-4D97-AF65-F5344CB8AC3E}">
        <p14:creationId xmlns:p14="http://schemas.microsoft.com/office/powerpoint/2010/main" val="35434879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AEC81-3DB3-AAB5-13C8-31DF18DF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Variante blau</a:t>
            </a:r>
            <a:endParaRPr lang="de-CH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851F8785-23FE-9312-89EA-67F56FC8C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581495"/>
              </p:ext>
            </p:extLst>
          </p:nvPr>
        </p:nvGraphicFramePr>
        <p:xfrm>
          <a:off x="733800" y="1690692"/>
          <a:ext cx="10620000" cy="4500005"/>
        </p:xfrm>
        <a:graphic>
          <a:graphicData uri="http://schemas.openxmlformats.org/drawingml/2006/table">
            <a:tbl>
              <a:tblPr firstRow="1" firstCol="1" bandRow="1"/>
              <a:tblGrid>
                <a:gridCol w="531000">
                  <a:extLst>
                    <a:ext uri="{9D8B030D-6E8A-4147-A177-3AD203B41FA5}">
                      <a16:colId xmlns:a16="http://schemas.microsoft.com/office/drawing/2014/main" val="204483644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4361943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314900448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79243336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8685854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996039572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49685925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907806485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34514836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424909813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56522496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1745160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61450251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782172659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891520838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8645154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86777533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06246499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384027767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415426137"/>
                    </a:ext>
                  </a:extLst>
                </a:gridCol>
              </a:tblGrid>
              <a:tr h="400165"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Montag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Dienstag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Mittwoch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Donnerstag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Freitag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0154"/>
                  </a:ext>
                </a:extLst>
              </a:tr>
              <a:tr h="314944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247355"/>
                  </a:ext>
                </a:extLst>
              </a:tr>
              <a:tr h="210272"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46244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472004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45453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4101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5959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7803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055196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1410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55099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5434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659509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151411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65578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5880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AdS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54435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15166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AdS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362870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638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3722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AEC81-3DB3-AAB5-13C8-31DF18DF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Variante blau - Kindergarten</a:t>
            </a:r>
            <a:endParaRPr lang="de-CH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851F8785-23FE-9312-89EA-67F56FC8C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95521"/>
              </p:ext>
            </p:extLst>
          </p:nvPr>
        </p:nvGraphicFramePr>
        <p:xfrm>
          <a:off x="733800" y="1690692"/>
          <a:ext cx="10620000" cy="4481291"/>
        </p:xfrm>
        <a:graphic>
          <a:graphicData uri="http://schemas.openxmlformats.org/drawingml/2006/table">
            <a:tbl>
              <a:tblPr firstRow="1" firstCol="1" bandRow="1"/>
              <a:tblGrid>
                <a:gridCol w="531000">
                  <a:extLst>
                    <a:ext uri="{9D8B030D-6E8A-4147-A177-3AD203B41FA5}">
                      <a16:colId xmlns:a16="http://schemas.microsoft.com/office/drawing/2014/main" val="204483644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4361943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314900448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79243336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8685854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996039572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49685925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907806485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34514836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424909813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56522496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1745160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61450251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782172659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891520838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8645154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86777533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06246499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384027767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415426137"/>
                    </a:ext>
                  </a:extLst>
                </a:gridCol>
              </a:tblGrid>
              <a:tr h="400165"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Montag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Dienstag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Mittwoch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Donnerstag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Freitag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0154"/>
                  </a:ext>
                </a:extLst>
              </a:tr>
              <a:tr h="314944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247355"/>
                  </a:ext>
                </a:extLst>
              </a:tr>
              <a:tr h="210272"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46244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472004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45453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74101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25959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97803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055196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01410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55099"/>
                  </a:ext>
                </a:extLst>
              </a:tr>
              <a:tr h="191558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5434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659509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151411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65578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5880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80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AdS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454435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15166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80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AdS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362870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638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39603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AEC81-3DB3-AAB5-13C8-31DF18DF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Variante blau</a:t>
            </a:r>
            <a:endParaRPr lang="de-CH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851F8785-23FE-9312-89EA-67F56FC8C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673851"/>
              </p:ext>
            </p:extLst>
          </p:nvPr>
        </p:nvGraphicFramePr>
        <p:xfrm>
          <a:off x="733800" y="1690692"/>
          <a:ext cx="10620000" cy="4500005"/>
        </p:xfrm>
        <a:graphic>
          <a:graphicData uri="http://schemas.openxmlformats.org/drawingml/2006/table">
            <a:tbl>
              <a:tblPr firstRow="1" firstCol="1" bandRow="1"/>
              <a:tblGrid>
                <a:gridCol w="531000">
                  <a:extLst>
                    <a:ext uri="{9D8B030D-6E8A-4147-A177-3AD203B41FA5}">
                      <a16:colId xmlns:a16="http://schemas.microsoft.com/office/drawing/2014/main" val="204483644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4361943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314900448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79243336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8685854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996039572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49685925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907806485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34514836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424909813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56522496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1745160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61450251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782172659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891520838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8645154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86777533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06246499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384027767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415426137"/>
                    </a:ext>
                  </a:extLst>
                </a:gridCol>
              </a:tblGrid>
              <a:tr h="400165"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Montag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Dienstag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Mittwoch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Donnerstag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Freitag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0154"/>
                  </a:ext>
                </a:extLst>
              </a:tr>
              <a:tr h="314944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247355"/>
                  </a:ext>
                </a:extLst>
              </a:tr>
              <a:tr h="210272"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46244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472004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45453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74101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25959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97803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055196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01410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55099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5434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659509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151411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65578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5880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AdS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454435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15166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AdS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62870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638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5797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78699-0135-4134-A790-2C2FF1DBDE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2ED9C7-DAE3-4993-B410-CA29F7D5A1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3E8C83-42FE-42F6-80C3-74241E04FF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70051-9C09-45B1-85F7-0B132C66F48C}" type="slidenum">
              <a:rPr lang="en-US" altLang="de-DE" smtClean="0"/>
              <a:pPr>
                <a:defRPr/>
              </a:pPr>
              <a:t>2</a:t>
            </a:fld>
            <a:endParaRPr lang="en-US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205CD30-7928-4BC2-AA80-5BA441F18CCF}"/>
              </a:ext>
            </a:extLst>
          </p:cNvPr>
          <p:cNvSpPr/>
          <p:nvPr/>
        </p:nvSpPr>
        <p:spPr bwMode="auto">
          <a:xfrm>
            <a:off x="-655505" y="-1162117"/>
            <a:ext cx="13232950" cy="9317171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35" tIns="42867" rIns="85735" bIns="42867" numCol="1" rtlCol="0" anchor="t" anchorCtr="0" compatLnSpc="1">
            <a:prstTxWarp prst="textNoShape">
              <a:avLst/>
            </a:prstTxWarp>
          </a:bodyPr>
          <a:lstStyle/>
          <a:p>
            <a:pPr defTabSz="857391"/>
            <a:endParaRPr lang="de-CH" sz="3000">
              <a:latin typeface="Arial" pitchFamily="-109" charset="0"/>
              <a:ea typeface="Arial" pitchFamily="-109" charset="0"/>
              <a:cs typeface="Arial" pitchFamily="-109" charset="0"/>
              <a:sym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1862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AEC81-3DB3-AAB5-13C8-31DF18DF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Variante blau</a:t>
            </a:r>
            <a:endParaRPr lang="de-CH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851F8785-23FE-9312-89EA-67F56FC8C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621589"/>
              </p:ext>
            </p:extLst>
          </p:nvPr>
        </p:nvGraphicFramePr>
        <p:xfrm>
          <a:off x="733800" y="1690692"/>
          <a:ext cx="10620000" cy="4500005"/>
        </p:xfrm>
        <a:graphic>
          <a:graphicData uri="http://schemas.openxmlformats.org/drawingml/2006/table">
            <a:tbl>
              <a:tblPr firstRow="1" firstCol="1" bandRow="1"/>
              <a:tblGrid>
                <a:gridCol w="531000">
                  <a:extLst>
                    <a:ext uri="{9D8B030D-6E8A-4147-A177-3AD203B41FA5}">
                      <a16:colId xmlns:a16="http://schemas.microsoft.com/office/drawing/2014/main" val="204483644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4361943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314900448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79243336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8685854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996039572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49685925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907806485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34514836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424909813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56522496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1745160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61450251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782172659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891520838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8645154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86777533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06246499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384027767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415426137"/>
                    </a:ext>
                  </a:extLst>
                </a:gridCol>
              </a:tblGrid>
              <a:tr h="400165"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Montag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Dienstag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Mittwoch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Donnerstag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Freitag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0154"/>
                  </a:ext>
                </a:extLst>
              </a:tr>
              <a:tr h="314944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247355"/>
                  </a:ext>
                </a:extLst>
              </a:tr>
              <a:tr h="210272"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46244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472004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45453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74101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25959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97803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055196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01410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55099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5434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659509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151411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65578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5880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AdS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454435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15166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AdS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362870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638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03397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AEC81-3DB3-AAB5-13C8-31DF18DF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Variante blau</a:t>
            </a:r>
            <a:endParaRPr lang="de-CH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851F8785-23FE-9312-89EA-67F56FC8C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083781"/>
              </p:ext>
            </p:extLst>
          </p:nvPr>
        </p:nvGraphicFramePr>
        <p:xfrm>
          <a:off x="733800" y="1690692"/>
          <a:ext cx="10620000" cy="4500005"/>
        </p:xfrm>
        <a:graphic>
          <a:graphicData uri="http://schemas.openxmlformats.org/drawingml/2006/table">
            <a:tbl>
              <a:tblPr firstRow="1" firstCol="1" bandRow="1"/>
              <a:tblGrid>
                <a:gridCol w="531000">
                  <a:extLst>
                    <a:ext uri="{9D8B030D-6E8A-4147-A177-3AD203B41FA5}">
                      <a16:colId xmlns:a16="http://schemas.microsoft.com/office/drawing/2014/main" val="204483644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4361943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314900448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79243336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8685854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996039572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49685925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907806485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34514836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424909813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56522496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1745160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61450251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782172659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891520838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8645154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86777533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06246499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384027767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415426137"/>
                    </a:ext>
                  </a:extLst>
                </a:gridCol>
              </a:tblGrid>
              <a:tr h="400165"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Montag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Dienstag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Mittwoch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Donnerstag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Freitag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0154"/>
                  </a:ext>
                </a:extLst>
              </a:tr>
              <a:tr h="314944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247355"/>
                  </a:ext>
                </a:extLst>
              </a:tr>
              <a:tr h="210272"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46244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472004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45453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4101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5959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7803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055196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1410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55099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5434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659509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151411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65578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5880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AdS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54435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15166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AdS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362870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638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7812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AEC81-3DB3-AAB5-13C8-31DF18DF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Variante blau</a:t>
            </a:r>
            <a:endParaRPr lang="de-CH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851F8785-23FE-9312-89EA-67F56FC8C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900603"/>
              </p:ext>
            </p:extLst>
          </p:nvPr>
        </p:nvGraphicFramePr>
        <p:xfrm>
          <a:off x="733800" y="1690692"/>
          <a:ext cx="10620000" cy="4445221"/>
        </p:xfrm>
        <a:graphic>
          <a:graphicData uri="http://schemas.openxmlformats.org/drawingml/2006/table">
            <a:tbl>
              <a:tblPr firstRow="1" firstCol="1" bandRow="1"/>
              <a:tblGrid>
                <a:gridCol w="531000">
                  <a:extLst>
                    <a:ext uri="{9D8B030D-6E8A-4147-A177-3AD203B41FA5}">
                      <a16:colId xmlns:a16="http://schemas.microsoft.com/office/drawing/2014/main" val="204483644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4361943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314900448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79243336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8685854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996039572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49685925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907806485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34514836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424909813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56522496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17451600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61450251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782172659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891520838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288645154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867775331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1062464997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3840277674"/>
                    </a:ext>
                  </a:extLst>
                </a:gridCol>
                <a:gridCol w="531000">
                  <a:extLst>
                    <a:ext uri="{9D8B030D-6E8A-4147-A177-3AD203B41FA5}">
                      <a16:colId xmlns:a16="http://schemas.microsoft.com/office/drawing/2014/main" val="415426137"/>
                    </a:ext>
                  </a:extLst>
                </a:gridCol>
              </a:tblGrid>
              <a:tr h="400165"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Montag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Dienstag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Mittwoch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Donnerstag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Freitag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0154"/>
                  </a:ext>
                </a:extLst>
              </a:tr>
              <a:tr h="314944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247355"/>
                  </a:ext>
                </a:extLst>
              </a:tr>
              <a:tr h="210272"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46244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472004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45453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4101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5959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78037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055196"/>
                  </a:ext>
                </a:extLst>
              </a:tr>
              <a:tr h="21027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14102"/>
                  </a:ext>
                </a:extLst>
              </a:tr>
              <a:tr h="123510">
                <a:tc gridSpan="20">
                  <a:txBody>
                    <a:bodyPr/>
                    <a:lstStyle/>
                    <a:p>
                      <a:pPr algn="ctr"/>
                      <a:r>
                        <a:rPr lang="de-DE" sz="200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de-DE" sz="240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70 Minuten</a:t>
                      </a:r>
                      <a:r>
                        <a:rPr lang="de-DE" sz="240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CH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55099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80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80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659509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151411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65578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58802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AdS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54435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15166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AdS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362870"/>
                  </a:ext>
                </a:extLst>
              </a:tr>
              <a:tr h="210272"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638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93309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D0384C-C2D6-D50E-DBBF-754D8B02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223320"/>
            <a:ext cx="5157787" cy="823912"/>
          </a:xfrm>
        </p:spPr>
        <p:txBody>
          <a:bodyPr>
            <a:normAutofit fontScale="92500" lnSpcReduction="10000"/>
          </a:bodyPr>
          <a:lstStyle/>
          <a:p>
            <a:r>
              <a:rPr lang="de-DE" sz="6000"/>
              <a:t>+</a:t>
            </a:r>
            <a:endParaRPr lang="de-CH" sz="600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8EB4C3-97F5-6A3C-F730-D582BDD55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0" y="2135205"/>
            <a:ext cx="5157787" cy="3684588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"/>
            </a:pPr>
            <a:r>
              <a:rPr lang="de-DE">
                <a:latin typeface="Arial Narrow" panose="020B0606020202030204" pitchFamily="34" charset="0"/>
                <a:ea typeface="Times New Roman" panose="02020603050405020304" pitchFamily="18" charset="0"/>
              </a:rPr>
              <a:t>Klare Struktur</a:t>
            </a:r>
            <a:endParaRPr lang="de-CH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"/>
            </a:pPr>
            <a:r>
              <a:rPr lang="de-DE">
                <a:latin typeface="Arial Narrow" panose="020B0606020202030204" pitchFamily="34" charset="0"/>
                <a:ea typeface="Times New Roman" panose="02020603050405020304" pitchFamily="18" charset="0"/>
              </a:rPr>
              <a:t>Ideale Unterrichtszeiten in Fankhaus</a:t>
            </a:r>
            <a:endParaRPr lang="de-CH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"/>
            </a:pPr>
            <a:r>
              <a:rPr lang="de-DE">
                <a:latin typeface="Arial Narrow" panose="020B0606020202030204" pitchFamily="34" charset="0"/>
                <a:ea typeface="Times New Roman" panose="02020603050405020304" pitchFamily="18" charset="0"/>
              </a:rPr>
              <a:t>Einfache „Lektionenbuchhaltung“</a:t>
            </a:r>
            <a:endParaRPr lang="de-CH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1690A68-C702-FAB8-FACA-2FA8625BE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5" y="2135205"/>
            <a:ext cx="5183188" cy="3684588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"/>
            </a:pPr>
            <a:r>
              <a:rPr lang="de-DE">
                <a:latin typeface="Arial Narrow" panose="020B0606020202030204" pitchFamily="34" charset="0"/>
                <a:ea typeface="Times New Roman" panose="02020603050405020304" pitchFamily="18" charset="0"/>
              </a:rPr>
              <a:t>Knappe Transferzeiten in Trub</a:t>
            </a:r>
            <a:endParaRPr lang="de-CH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"/>
            </a:pPr>
            <a:r>
              <a:rPr lang="de-DE">
                <a:latin typeface="Arial Narrow" panose="020B0606020202030204" pitchFamily="34" charset="0"/>
                <a:ea typeface="Times New Roman" panose="02020603050405020304" pitchFamily="18" charset="0"/>
              </a:rPr>
              <a:t>Lange Nachmittage</a:t>
            </a:r>
            <a:endParaRPr lang="de-CH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"/>
            </a:pPr>
            <a:r>
              <a:rPr lang="de-DE">
                <a:latin typeface="Arial Narrow" panose="020B0606020202030204" pitchFamily="34" charset="0"/>
                <a:ea typeface="Times New Roman" panose="02020603050405020304" pitchFamily="18" charset="0"/>
              </a:rPr>
              <a:t>Früher Schulschluss am Mittag, früher Schulbeginn am Nachmittag</a:t>
            </a:r>
            <a:endParaRPr lang="de-CH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"/>
            </a:pPr>
            <a:r>
              <a:rPr lang="de-DE">
                <a:latin typeface="Arial Narrow" panose="020B0606020202030204" pitchFamily="34" charset="0"/>
                <a:ea typeface="Times New Roman" panose="02020603050405020304" pitchFamily="18" charset="0"/>
              </a:rPr>
              <a:t>Längere Mittagszeiten</a:t>
            </a:r>
          </a:p>
          <a:p>
            <a:pPr marL="342900" lvl="0" indent="-342900">
              <a:buFont typeface="Symbol" panose="05050102010706020507" pitchFamily="18" charset="2"/>
              <a:buChar char=""/>
            </a:pPr>
            <a:r>
              <a:rPr lang="de-DE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Etwas längere Wartezeiten auf den Bus in Fankhaus</a:t>
            </a:r>
            <a:endParaRPr lang="de-CH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DEDA47CD-D8E3-5960-ECC4-3182F4FAC026}"/>
              </a:ext>
            </a:extLst>
          </p:cNvPr>
          <p:cNvSpPr txBox="1"/>
          <p:nvPr/>
        </p:nvSpPr>
        <p:spPr>
          <a:xfrm>
            <a:off x="6313396" y="122332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0"/>
              <a:t>-</a:t>
            </a:r>
            <a:endParaRPr lang="de-CH" sz="6000"/>
          </a:p>
        </p:txBody>
      </p:sp>
    </p:spTree>
    <p:extLst>
      <p:ext uri="{BB962C8B-B14F-4D97-AF65-F5344CB8AC3E}">
        <p14:creationId xmlns:p14="http://schemas.microsoft.com/office/powerpoint/2010/main" val="83749140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AEC81-3DB3-AAB5-13C8-31DF18DF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Variante grün</a:t>
            </a:r>
            <a:endParaRPr lang="de-CH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B2792FB7-BD92-25B6-C530-79560ACE4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908745"/>
              </p:ext>
            </p:extLst>
          </p:nvPr>
        </p:nvGraphicFramePr>
        <p:xfrm>
          <a:off x="766710" y="1816239"/>
          <a:ext cx="10658580" cy="4487225"/>
        </p:xfrm>
        <a:graphic>
          <a:graphicData uri="http://schemas.openxmlformats.org/drawingml/2006/table">
            <a:tbl>
              <a:tblPr firstRow="1" firstCol="1" bandRow="1"/>
              <a:tblGrid>
                <a:gridCol w="532929">
                  <a:extLst>
                    <a:ext uri="{9D8B030D-6E8A-4147-A177-3AD203B41FA5}">
                      <a16:colId xmlns:a16="http://schemas.microsoft.com/office/drawing/2014/main" val="834546319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2391900160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3219089883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1521440831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2055523118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2347328913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2320085576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3695327604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305193453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628644022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2792084665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3032154222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719753895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442148376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1001422586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2073513976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2144256294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4034183327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611151297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3406948945"/>
                    </a:ext>
                  </a:extLst>
                </a:gridCol>
              </a:tblGrid>
              <a:tr h="272831"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Montag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Dienstag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Mittwoch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Donnerstag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Freitag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623329"/>
                  </a:ext>
                </a:extLst>
              </a:tr>
              <a:tr h="272831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622124"/>
                  </a:ext>
                </a:extLst>
              </a:tr>
              <a:tr h="182155">
                <a:tc rowSpan="7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57293"/>
                  </a:ext>
                </a:extLst>
              </a:tr>
              <a:tr h="312954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14160"/>
                  </a:ext>
                </a:extLst>
              </a:tr>
              <a:tr h="182155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253723"/>
                  </a:ext>
                </a:extLst>
              </a:tr>
              <a:tr h="182155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099235"/>
                  </a:ext>
                </a:extLst>
              </a:tr>
              <a:tr h="182155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49070"/>
                  </a:ext>
                </a:extLst>
              </a:tr>
              <a:tr h="182155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702359"/>
                  </a:ext>
                </a:extLst>
              </a:tr>
              <a:tr h="191484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00178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735613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571878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98176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1S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040923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802814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1S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273895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403064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AdS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84163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556522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AdS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255310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004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24907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AEC81-3DB3-AAB5-13C8-31DF18DF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Variante grün</a:t>
            </a:r>
            <a:endParaRPr lang="de-CH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B2792FB7-BD92-25B6-C530-79560ACE4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510654"/>
              </p:ext>
            </p:extLst>
          </p:nvPr>
        </p:nvGraphicFramePr>
        <p:xfrm>
          <a:off x="766710" y="1816239"/>
          <a:ext cx="10658580" cy="4487225"/>
        </p:xfrm>
        <a:graphic>
          <a:graphicData uri="http://schemas.openxmlformats.org/drawingml/2006/table">
            <a:tbl>
              <a:tblPr firstRow="1" firstCol="1" bandRow="1"/>
              <a:tblGrid>
                <a:gridCol w="532929">
                  <a:extLst>
                    <a:ext uri="{9D8B030D-6E8A-4147-A177-3AD203B41FA5}">
                      <a16:colId xmlns:a16="http://schemas.microsoft.com/office/drawing/2014/main" val="834546319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2391900160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3219089883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1521440831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2055523118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2347328913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2320085576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3695327604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305193453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628644022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2792084665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3032154222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719753895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442148376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1001422586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2073513976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2144256294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4034183327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611151297"/>
                    </a:ext>
                  </a:extLst>
                </a:gridCol>
                <a:gridCol w="532929">
                  <a:extLst>
                    <a:ext uri="{9D8B030D-6E8A-4147-A177-3AD203B41FA5}">
                      <a16:colId xmlns:a16="http://schemas.microsoft.com/office/drawing/2014/main" val="3406948945"/>
                    </a:ext>
                  </a:extLst>
                </a:gridCol>
              </a:tblGrid>
              <a:tr h="272831"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Montag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Dienstag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Mittwoch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Donnerstag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Freitag</a:t>
                      </a:r>
                      <a:endParaRPr lang="de-CH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623329"/>
                  </a:ext>
                </a:extLst>
              </a:tr>
              <a:tr h="272831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622124"/>
                  </a:ext>
                </a:extLst>
              </a:tr>
              <a:tr h="182155">
                <a:tc rowSpan="7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57293"/>
                  </a:ext>
                </a:extLst>
              </a:tr>
              <a:tr h="312954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14160"/>
                  </a:ext>
                </a:extLst>
              </a:tr>
              <a:tr h="182155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253723"/>
                  </a:ext>
                </a:extLst>
              </a:tr>
              <a:tr h="182155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099235"/>
                  </a:ext>
                </a:extLst>
              </a:tr>
              <a:tr h="182155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49070"/>
                  </a:ext>
                </a:extLst>
              </a:tr>
              <a:tr h="182155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702359"/>
                  </a:ext>
                </a:extLst>
              </a:tr>
              <a:tr h="191484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00178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735613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571878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98176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1S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040923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802814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1S</a:t>
                      </a:r>
                      <a:endParaRPr lang="de-CH" sz="1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273895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403064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AdS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84163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556522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AdS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255310"/>
                  </a:ext>
                </a:extLst>
              </a:tr>
              <a:tr h="182155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CH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004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83564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D0384C-C2D6-D50E-DBBF-754D8B02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223320"/>
            <a:ext cx="5157787" cy="823912"/>
          </a:xfrm>
        </p:spPr>
        <p:txBody>
          <a:bodyPr>
            <a:normAutofit fontScale="92500" lnSpcReduction="10000"/>
          </a:bodyPr>
          <a:lstStyle/>
          <a:p>
            <a:r>
              <a:rPr lang="de-DE" sz="6000"/>
              <a:t>+</a:t>
            </a:r>
            <a:endParaRPr lang="de-CH" sz="600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8EB4C3-97F5-6A3C-F730-D582BDD55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0" y="2135205"/>
            <a:ext cx="5157787" cy="3684588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"/>
            </a:pPr>
            <a:r>
              <a:rPr lang="de-DE">
                <a:latin typeface="Arial Narrow" panose="020B0606020202030204" pitchFamily="34" charset="0"/>
                <a:ea typeface="Times New Roman" panose="02020603050405020304" pitchFamily="18" charset="0"/>
              </a:rPr>
              <a:t>Ausreichend Transferzeit in Trub</a:t>
            </a:r>
            <a:endParaRPr lang="de-CH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"/>
            </a:pPr>
            <a:r>
              <a:rPr lang="de-DE">
                <a:latin typeface="Arial Narrow" panose="020B0606020202030204" pitchFamily="34" charset="0"/>
                <a:ea typeface="Times New Roman" panose="02020603050405020304" pitchFamily="18" charset="0"/>
              </a:rPr>
              <a:t>Gleich bleibende Mittagszeiten</a:t>
            </a:r>
            <a:endParaRPr lang="de-CH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"/>
            </a:pPr>
            <a:r>
              <a:rPr lang="de-DE">
                <a:latin typeface="Arial Narrow" panose="020B0606020202030204" pitchFamily="34" charset="0"/>
                <a:ea typeface="Times New Roman" panose="02020603050405020304" pitchFamily="18" charset="0"/>
              </a:rPr>
              <a:t>Einfache „Lektionenbuchhaltung“</a:t>
            </a:r>
            <a:endParaRPr lang="de-CH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1690A68-C702-FAB8-FACA-2FA8625BE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5" y="2135205"/>
            <a:ext cx="5183188" cy="3684588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"/>
            </a:pPr>
            <a:r>
              <a:rPr lang="de-DE">
                <a:latin typeface="Arial Narrow" panose="020B0606020202030204" pitchFamily="34" charset="0"/>
              </a:rPr>
              <a:t>Dynamische Lektionenbuchhaltung</a:t>
            </a:r>
          </a:p>
          <a:p>
            <a:pPr marL="342900" lvl="0" indent="-342900">
              <a:buFont typeface="Symbol" panose="05050102010706020507" pitchFamily="18" charset="2"/>
              <a:buChar char=""/>
            </a:pPr>
            <a:r>
              <a:rPr lang="de-DE">
                <a:latin typeface="Arial Narrow" panose="020B0606020202030204" pitchFamily="34" charset="0"/>
              </a:rPr>
              <a:t>Gewöhnungsbedürftige 63‘ Lektion</a:t>
            </a:r>
          </a:p>
          <a:p>
            <a:pPr marL="342900" lvl="0" indent="-342900">
              <a:buFont typeface="Symbol" panose="05050102010706020507" pitchFamily="18" charset="2"/>
              <a:buChar char=""/>
            </a:pPr>
            <a:r>
              <a:rPr lang="de-DE">
                <a:latin typeface="Arial Narrow" panose="020B0606020202030204" pitchFamily="34" charset="0"/>
              </a:rPr>
              <a:t>Betreuungszeit KG am Mittag</a:t>
            </a:r>
            <a:endParaRPr lang="de-CH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DEDA47CD-D8E3-5960-ECC4-3182F4FAC026}"/>
              </a:ext>
            </a:extLst>
          </p:cNvPr>
          <p:cNvSpPr txBox="1"/>
          <p:nvPr/>
        </p:nvSpPr>
        <p:spPr>
          <a:xfrm>
            <a:off x="6313396" y="122332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0"/>
              <a:t>-</a:t>
            </a:r>
            <a:endParaRPr lang="de-CH" sz="6000"/>
          </a:p>
        </p:txBody>
      </p:sp>
    </p:spTree>
    <p:extLst>
      <p:ext uri="{BB962C8B-B14F-4D97-AF65-F5344CB8AC3E}">
        <p14:creationId xmlns:p14="http://schemas.microsoft.com/office/powerpoint/2010/main" val="22748191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20A7B-6493-D03E-3A72-650E2590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Bsp. dynamische Lektionenbuchhaltung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90FFA5-E200-A56E-9039-DD7576CFE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90EFE2-7AE0-593A-C947-016C4995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99" y="1705547"/>
            <a:ext cx="7703253" cy="4351338"/>
          </a:xfrm>
          <a:prstGeom prst="rect">
            <a:avLst/>
          </a:prstGeom>
        </p:spPr>
      </p:pic>
      <p:graphicFrame>
        <p:nvGraphicFramePr>
          <p:cNvPr id="5" name="Tabelle 10">
            <a:extLst>
              <a:ext uri="{FF2B5EF4-FFF2-40B4-BE49-F238E27FC236}">
                <a16:creationId xmlns:a16="http://schemas.microsoft.com/office/drawing/2014/main" id="{FF56034F-A73C-5289-2A23-C6C13DE7D9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973027"/>
              </p:ext>
            </p:extLst>
          </p:nvPr>
        </p:nvGraphicFramePr>
        <p:xfrm>
          <a:off x="8370276" y="1705546"/>
          <a:ext cx="2983524" cy="4351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084">
                  <a:extLst>
                    <a:ext uri="{9D8B030D-6E8A-4147-A177-3AD203B41FA5}">
                      <a16:colId xmlns:a16="http://schemas.microsoft.com/office/drawing/2014/main" val="3627698425"/>
                    </a:ext>
                  </a:extLst>
                </a:gridCol>
                <a:gridCol w="956440">
                  <a:extLst>
                    <a:ext uri="{9D8B030D-6E8A-4147-A177-3AD203B41FA5}">
                      <a16:colId xmlns:a16="http://schemas.microsoft.com/office/drawing/2014/main" val="3599275049"/>
                    </a:ext>
                  </a:extLst>
                </a:gridCol>
              </a:tblGrid>
              <a:tr h="690373">
                <a:tc>
                  <a:txBody>
                    <a:bodyPr/>
                    <a:lstStyle/>
                    <a:p>
                      <a:endParaRPr lang="de-CH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800"/>
                        <a:t>Min</a:t>
                      </a:r>
                      <a:endParaRPr lang="de-CH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277449"/>
                  </a:ext>
                </a:extLst>
              </a:tr>
              <a:tr h="690373">
                <a:tc>
                  <a:txBody>
                    <a:bodyPr/>
                    <a:lstStyle/>
                    <a:p>
                      <a:r>
                        <a:rPr lang="de-DE" sz="2800"/>
                        <a:t>Deutsch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>
                          <a:solidFill>
                            <a:srgbClr val="FF0000"/>
                          </a:solidFill>
                        </a:rPr>
                        <a:t>-9</a:t>
                      </a:r>
                      <a:endParaRPr lang="de-CH" sz="280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4124225"/>
                  </a:ext>
                </a:extLst>
              </a:tr>
              <a:tr h="690373">
                <a:tc>
                  <a:txBody>
                    <a:bodyPr/>
                    <a:lstStyle/>
                    <a:p>
                      <a:r>
                        <a:rPr lang="de-DE" sz="2800"/>
                        <a:t>Math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>
                          <a:solidFill>
                            <a:srgbClr val="00B050"/>
                          </a:solidFill>
                        </a:rPr>
                        <a:t>+18</a:t>
                      </a:r>
                      <a:endParaRPr lang="de-CH" sz="280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6022894"/>
                  </a:ext>
                </a:extLst>
              </a:tr>
              <a:tr h="899474">
                <a:tc>
                  <a:txBody>
                    <a:bodyPr/>
                    <a:lstStyle/>
                    <a:p>
                      <a:r>
                        <a:rPr lang="de-DE" sz="2800"/>
                        <a:t>Englisch 5</a:t>
                      </a:r>
                      <a:endParaRPr lang="de-CH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>
                          <a:solidFill>
                            <a:srgbClr val="00B050"/>
                          </a:solidFill>
                        </a:rPr>
                        <a:t>+18</a:t>
                      </a:r>
                      <a:endParaRPr lang="de-CH" sz="280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0812239"/>
                  </a:ext>
                </a:extLst>
              </a:tr>
              <a:tr h="690373">
                <a:tc>
                  <a:txBody>
                    <a:bodyPr/>
                    <a:lstStyle/>
                    <a:p>
                      <a:r>
                        <a:rPr lang="de-DE" sz="2800"/>
                        <a:t>Franz 6</a:t>
                      </a:r>
                      <a:endParaRPr lang="de-CH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>
                          <a:solidFill>
                            <a:srgbClr val="00B050"/>
                          </a:solidFill>
                        </a:rPr>
                        <a:t>+18</a:t>
                      </a:r>
                      <a:endParaRPr lang="de-CH" sz="280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508770"/>
                  </a:ext>
                </a:extLst>
              </a:tr>
              <a:tr h="690373">
                <a:tc>
                  <a:txBody>
                    <a:bodyPr/>
                    <a:lstStyle/>
                    <a:p>
                      <a:r>
                        <a:rPr lang="de-DE" sz="2800"/>
                        <a:t>NMG</a:t>
                      </a:r>
                      <a:endParaRPr lang="de-CH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>
                          <a:solidFill>
                            <a:srgbClr val="FF0000"/>
                          </a:solidFill>
                        </a:rPr>
                        <a:t>-9</a:t>
                      </a:r>
                      <a:endParaRPr lang="de-CH" sz="280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8459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4764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Schwarzweiß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E0C3C6FF-A0FF-E670-1F4A-64E8603F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860" y="0"/>
            <a:ext cx="12879720" cy="686247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EA9851-F2B8-7A9A-3E94-5925CB2D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Verständnisfragen?</a:t>
            </a:r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82D5623-04C1-C4B8-0D1A-E59178CF6E51}"/>
              </a:ext>
            </a:extLst>
          </p:cNvPr>
          <p:cNvSpPr txBox="1"/>
          <p:nvPr/>
        </p:nvSpPr>
        <p:spPr>
          <a:xfrm>
            <a:off x="8322066" y="6318607"/>
            <a:ext cx="367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Bild von </a:t>
            </a:r>
            <a:r>
              <a:rPr lang="de-DE" b="0" i="0" u="sng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3"/>
              </a:rPr>
              <a:t>Arek Socha</a:t>
            </a:r>
            <a:r>
              <a:rPr lang="de-DE" b="0" i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auf </a:t>
            </a:r>
            <a:r>
              <a:rPr lang="de-DE" b="0" i="0" u="sng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4"/>
              </a:rPr>
              <a:t>Pixabay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93611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43EB4-1D43-8BC2-230E-C0EC0F06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Frage der Perspektive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F68BAF-853F-B556-08DB-3C44AD618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365" y="2239411"/>
            <a:ext cx="1923585" cy="1372771"/>
          </a:xfrm>
        </p:spPr>
        <p:txBody>
          <a:bodyPr/>
          <a:lstStyle/>
          <a:p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9041F2-3768-C291-DC84-A5470B9A49EF}"/>
              </a:ext>
            </a:extLst>
          </p:cNvPr>
          <p:cNvSpPr txBox="1"/>
          <p:nvPr/>
        </p:nvSpPr>
        <p:spPr>
          <a:xfrm>
            <a:off x="7543486" y="6385659"/>
            <a:ext cx="47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Bild: </a:t>
            </a:r>
            <a:r>
              <a:rPr lang="de-DE" b="0" i="0" u="sng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2"/>
              </a:rPr>
              <a:t>Pixabay</a:t>
            </a:r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4D018BF-4E14-4B77-353F-F76A27853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635" y="165197"/>
            <a:ext cx="6744641" cy="19147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D34F1E6-5609-96FF-6A06-9BAB2DEEF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501" y="2239411"/>
            <a:ext cx="7654808" cy="38274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3C366C0-E73D-AEAA-2E8C-617D96142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91576">
            <a:off x="188645" y="2220500"/>
            <a:ext cx="4795364" cy="17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87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0BAAB37-CBD5-DB32-65BF-8765B1D5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93D48D4-56F5-E447-988B-6C10BA8924AB}"/>
              </a:ext>
            </a:extLst>
          </p:cNvPr>
          <p:cNvGrpSpPr/>
          <p:nvPr/>
        </p:nvGrpSpPr>
        <p:grpSpPr>
          <a:xfrm>
            <a:off x="409660" y="809165"/>
            <a:ext cx="10974930" cy="5783785"/>
            <a:chOff x="1968478" y="2027341"/>
            <a:chExt cx="7258933" cy="3825455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9DA92376-4F70-B77B-A396-C36DB3DFCE2F}"/>
                </a:ext>
              </a:extLst>
            </p:cNvPr>
            <p:cNvSpPr/>
            <p:nvPr/>
          </p:nvSpPr>
          <p:spPr>
            <a:xfrm>
              <a:off x="1968478" y="2168029"/>
              <a:ext cx="1699730" cy="1953711"/>
            </a:xfrm>
            <a:custGeom>
              <a:avLst/>
              <a:gdLst>
                <a:gd name="connsiteX0" fmla="*/ 0 w 1611684"/>
                <a:gd name="connsiteY0" fmla="*/ 701083 h 1402165"/>
                <a:gd name="connsiteX1" fmla="*/ 350541 w 1611684"/>
                <a:gd name="connsiteY1" fmla="*/ 0 h 1402165"/>
                <a:gd name="connsiteX2" fmla="*/ 1261143 w 1611684"/>
                <a:gd name="connsiteY2" fmla="*/ 0 h 1402165"/>
                <a:gd name="connsiteX3" fmla="*/ 1611684 w 1611684"/>
                <a:gd name="connsiteY3" fmla="*/ 701083 h 1402165"/>
                <a:gd name="connsiteX4" fmla="*/ 1261143 w 1611684"/>
                <a:gd name="connsiteY4" fmla="*/ 1402165 h 1402165"/>
                <a:gd name="connsiteX5" fmla="*/ 350541 w 1611684"/>
                <a:gd name="connsiteY5" fmla="*/ 1402165 h 1402165"/>
                <a:gd name="connsiteX6" fmla="*/ 0 w 1611684"/>
                <a:gd name="connsiteY6" fmla="*/ 701083 h 140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684" h="1402165">
                  <a:moveTo>
                    <a:pt x="805841" y="0"/>
                  </a:moveTo>
                  <a:lnTo>
                    <a:pt x="1611683" y="304971"/>
                  </a:lnTo>
                  <a:lnTo>
                    <a:pt x="1611683" y="1097194"/>
                  </a:lnTo>
                  <a:lnTo>
                    <a:pt x="805841" y="1402165"/>
                  </a:lnTo>
                  <a:lnTo>
                    <a:pt x="1" y="1097194"/>
                  </a:lnTo>
                  <a:lnTo>
                    <a:pt x="1" y="304971"/>
                  </a:lnTo>
                  <a:lnTo>
                    <a:pt x="805841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06134" tIns="338785" rIns="306135" bIns="338784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/>
                <a:t>Informationen</a:t>
              </a:r>
              <a:endParaRPr lang="de-CH" sz="240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27E73B77-4DC5-B79C-C732-90B3ABFB4082}"/>
                </a:ext>
              </a:extLst>
            </p:cNvPr>
            <p:cNvSpPr/>
            <p:nvPr/>
          </p:nvSpPr>
          <p:spPr>
            <a:xfrm>
              <a:off x="7198392" y="2149790"/>
              <a:ext cx="1798639" cy="967010"/>
            </a:xfrm>
            <a:custGeom>
              <a:avLst/>
              <a:gdLst>
                <a:gd name="connsiteX0" fmla="*/ 0 w 1798639"/>
                <a:gd name="connsiteY0" fmla="*/ 0 h 967010"/>
                <a:gd name="connsiteX1" fmla="*/ 1798639 w 1798639"/>
                <a:gd name="connsiteY1" fmla="*/ 0 h 967010"/>
                <a:gd name="connsiteX2" fmla="*/ 1798639 w 1798639"/>
                <a:gd name="connsiteY2" fmla="*/ 967010 h 967010"/>
                <a:gd name="connsiteX3" fmla="*/ 0 w 1798639"/>
                <a:gd name="connsiteY3" fmla="*/ 967010 h 967010"/>
                <a:gd name="connsiteX4" fmla="*/ 0 w 1798639"/>
                <a:gd name="connsiteY4" fmla="*/ 0 h 96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639" h="967010">
                  <a:moveTo>
                    <a:pt x="0" y="0"/>
                  </a:moveTo>
                  <a:lnTo>
                    <a:pt x="1798639" y="0"/>
                  </a:lnTo>
                  <a:lnTo>
                    <a:pt x="1798639" y="967010"/>
                  </a:lnTo>
                  <a:lnTo>
                    <a:pt x="0" y="9670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3600" kern="120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F3D443F-504D-63D7-FDB7-0D876BF79F31}"/>
                </a:ext>
              </a:extLst>
            </p:cNvPr>
            <p:cNvSpPr/>
            <p:nvPr/>
          </p:nvSpPr>
          <p:spPr>
            <a:xfrm>
              <a:off x="3116136" y="3856344"/>
              <a:ext cx="1451878" cy="1668825"/>
            </a:xfrm>
            <a:custGeom>
              <a:avLst/>
              <a:gdLst>
                <a:gd name="connsiteX0" fmla="*/ 0 w 1611684"/>
                <a:gd name="connsiteY0" fmla="*/ 701083 h 1402165"/>
                <a:gd name="connsiteX1" fmla="*/ 350541 w 1611684"/>
                <a:gd name="connsiteY1" fmla="*/ 0 h 1402165"/>
                <a:gd name="connsiteX2" fmla="*/ 1261143 w 1611684"/>
                <a:gd name="connsiteY2" fmla="*/ 0 h 1402165"/>
                <a:gd name="connsiteX3" fmla="*/ 1611684 w 1611684"/>
                <a:gd name="connsiteY3" fmla="*/ 701083 h 1402165"/>
                <a:gd name="connsiteX4" fmla="*/ 1261143 w 1611684"/>
                <a:gd name="connsiteY4" fmla="*/ 1402165 h 1402165"/>
                <a:gd name="connsiteX5" fmla="*/ 350541 w 1611684"/>
                <a:gd name="connsiteY5" fmla="*/ 1402165 h 1402165"/>
                <a:gd name="connsiteX6" fmla="*/ 0 w 1611684"/>
                <a:gd name="connsiteY6" fmla="*/ 701083 h 140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684" h="1402165">
                  <a:moveTo>
                    <a:pt x="805841" y="0"/>
                  </a:moveTo>
                  <a:lnTo>
                    <a:pt x="1611683" y="304971"/>
                  </a:lnTo>
                  <a:lnTo>
                    <a:pt x="1611683" y="1097194"/>
                  </a:lnTo>
                  <a:lnTo>
                    <a:pt x="805841" y="1402165"/>
                  </a:lnTo>
                  <a:lnTo>
                    <a:pt x="1" y="1097194"/>
                  </a:lnTo>
                  <a:lnTo>
                    <a:pt x="1" y="304971"/>
                  </a:lnTo>
                  <a:lnTo>
                    <a:pt x="805841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18504" tIns="251155" rIns="218505" bIns="251154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/>
                <a:t>Varianten</a:t>
              </a:r>
              <a:endParaRPr lang="de-CH" sz="240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1A825FB7-A39F-6AE3-A63D-D886BF4B3DAD}"/>
                </a:ext>
              </a:extLst>
            </p:cNvPr>
            <p:cNvSpPr/>
            <p:nvPr/>
          </p:nvSpPr>
          <p:spPr>
            <a:xfrm>
              <a:off x="4789692" y="3944421"/>
              <a:ext cx="1093511" cy="1256909"/>
            </a:xfrm>
            <a:custGeom>
              <a:avLst/>
              <a:gdLst>
                <a:gd name="connsiteX0" fmla="*/ 0 w 1611684"/>
                <a:gd name="connsiteY0" fmla="*/ 701083 h 1402165"/>
                <a:gd name="connsiteX1" fmla="*/ 350541 w 1611684"/>
                <a:gd name="connsiteY1" fmla="*/ 0 h 1402165"/>
                <a:gd name="connsiteX2" fmla="*/ 1261143 w 1611684"/>
                <a:gd name="connsiteY2" fmla="*/ 0 h 1402165"/>
                <a:gd name="connsiteX3" fmla="*/ 1611684 w 1611684"/>
                <a:gd name="connsiteY3" fmla="*/ 701083 h 1402165"/>
                <a:gd name="connsiteX4" fmla="*/ 1261143 w 1611684"/>
                <a:gd name="connsiteY4" fmla="*/ 1402165 h 1402165"/>
                <a:gd name="connsiteX5" fmla="*/ 350541 w 1611684"/>
                <a:gd name="connsiteY5" fmla="*/ 1402165 h 1402165"/>
                <a:gd name="connsiteX6" fmla="*/ 0 w 1611684"/>
                <a:gd name="connsiteY6" fmla="*/ 701083 h 140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684" h="1402165">
                  <a:moveTo>
                    <a:pt x="805841" y="0"/>
                  </a:moveTo>
                  <a:lnTo>
                    <a:pt x="1611683" y="304971"/>
                  </a:lnTo>
                  <a:lnTo>
                    <a:pt x="1611683" y="1097194"/>
                  </a:lnTo>
                  <a:lnTo>
                    <a:pt x="805841" y="1402165"/>
                  </a:lnTo>
                  <a:lnTo>
                    <a:pt x="1" y="1097194"/>
                  </a:lnTo>
                  <a:lnTo>
                    <a:pt x="1" y="304971"/>
                  </a:lnTo>
                  <a:lnTo>
                    <a:pt x="805841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06134" tIns="338785" rIns="306135" bIns="338784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300" kern="1200"/>
                <a:t>Fragen</a:t>
              </a:r>
              <a:endParaRPr lang="de-CH" sz="2300" kern="120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7523644D-3441-B69F-EC17-ECE9EDE2374E}"/>
                </a:ext>
              </a:extLst>
            </p:cNvPr>
            <p:cNvSpPr/>
            <p:nvPr/>
          </p:nvSpPr>
          <p:spPr>
            <a:xfrm>
              <a:off x="3194967" y="3517788"/>
              <a:ext cx="1740619" cy="967010"/>
            </a:xfrm>
            <a:custGeom>
              <a:avLst/>
              <a:gdLst>
                <a:gd name="connsiteX0" fmla="*/ 0 w 1740619"/>
                <a:gd name="connsiteY0" fmla="*/ 0 h 967010"/>
                <a:gd name="connsiteX1" fmla="*/ 1740619 w 1740619"/>
                <a:gd name="connsiteY1" fmla="*/ 0 h 967010"/>
                <a:gd name="connsiteX2" fmla="*/ 1740619 w 1740619"/>
                <a:gd name="connsiteY2" fmla="*/ 967010 h 967010"/>
                <a:gd name="connsiteX3" fmla="*/ 0 w 1740619"/>
                <a:gd name="connsiteY3" fmla="*/ 967010 h 967010"/>
                <a:gd name="connsiteX4" fmla="*/ 0 w 1740619"/>
                <a:gd name="connsiteY4" fmla="*/ 0 h 96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0619" h="967010">
                  <a:moveTo>
                    <a:pt x="0" y="0"/>
                  </a:moveTo>
                  <a:lnTo>
                    <a:pt x="1740619" y="0"/>
                  </a:lnTo>
                  <a:lnTo>
                    <a:pt x="1740619" y="967010"/>
                  </a:lnTo>
                  <a:lnTo>
                    <a:pt x="0" y="9670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3600" kern="120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E64FD5E5-8ADB-5489-2924-1AE94620D0AC}"/>
                </a:ext>
              </a:extLst>
            </p:cNvPr>
            <p:cNvSpPr/>
            <p:nvPr/>
          </p:nvSpPr>
          <p:spPr>
            <a:xfrm>
              <a:off x="5989032" y="3269743"/>
              <a:ext cx="1740619" cy="2000711"/>
            </a:xfrm>
            <a:custGeom>
              <a:avLst/>
              <a:gdLst>
                <a:gd name="connsiteX0" fmla="*/ 0 w 1611684"/>
                <a:gd name="connsiteY0" fmla="*/ 701083 h 1402165"/>
                <a:gd name="connsiteX1" fmla="*/ 350541 w 1611684"/>
                <a:gd name="connsiteY1" fmla="*/ 0 h 1402165"/>
                <a:gd name="connsiteX2" fmla="*/ 1261143 w 1611684"/>
                <a:gd name="connsiteY2" fmla="*/ 0 h 1402165"/>
                <a:gd name="connsiteX3" fmla="*/ 1611684 w 1611684"/>
                <a:gd name="connsiteY3" fmla="*/ 701083 h 1402165"/>
                <a:gd name="connsiteX4" fmla="*/ 1261143 w 1611684"/>
                <a:gd name="connsiteY4" fmla="*/ 1402165 h 1402165"/>
                <a:gd name="connsiteX5" fmla="*/ 350541 w 1611684"/>
                <a:gd name="connsiteY5" fmla="*/ 1402165 h 1402165"/>
                <a:gd name="connsiteX6" fmla="*/ 0 w 1611684"/>
                <a:gd name="connsiteY6" fmla="*/ 701083 h 140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684" h="1402165">
                  <a:moveTo>
                    <a:pt x="805841" y="0"/>
                  </a:moveTo>
                  <a:lnTo>
                    <a:pt x="1611683" y="304971"/>
                  </a:lnTo>
                  <a:lnTo>
                    <a:pt x="1611683" y="1097194"/>
                  </a:lnTo>
                  <a:lnTo>
                    <a:pt x="805841" y="1402165"/>
                  </a:lnTo>
                  <a:lnTo>
                    <a:pt x="1" y="1097194"/>
                  </a:lnTo>
                  <a:lnTo>
                    <a:pt x="1" y="304971"/>
                  </a:lnTo>
                  <a:lnTo>
                    <a:pt x="805841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18504" tIns="251155" rIns="218505" bIns="251154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/>
                <a:t>Diskussion in Gruppen</a:t>
              </a:r>
            </a:p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/>
                <a:t>+     |     -</a:t>
              </a:r>
              <a:endParaRPr lang="de-CH" sz="240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737916B-0D63-AB6B-9743-DD41F82477A9}"/>
                </a:ext>
              </a:extLst>
            </p:cNvPr>
            <p:cNvSpPr/>
            <p:nvPr/>
          </p:nvSpPr>
          <p:spPr>
            <a:xfrm>
              <a:off x="8212902" y="2027341"/>
              <a:ext cx="1014509" cy="1166102"/>
            </a:xfrm>
            <a:custGeom>
              <a:avLst/>
              <a:gdLst>
                <a:gd name="connsiteX0" fmla="*/ 0 w 1611684"/>
                <a:gd name="connsiteY0" fmla="*/ 701083 h 1402165"/>
                <a:gd name="connsiteX1" fmla="*/ 350541 w 1611684"/>
                <a:gd name="connsiteY1" fmla="*/ 0 h 1402165"/>
                <a:gd name="connsiteX2" fmla="*/ 1261143 w 1611684"/>
                <a:gd name="connsiteY2" fmla="*/ 0 h 1402165"/>
                <a:gd name="connsiteX3" fmla="*/ 1611684 w 1611684"/>
                <a:gd name="connsiteY3" fmla="*/ 701083 h 1402165"/>
                <a:gd name="connsiteX4" fmla="*/ 1261143 w 1611684"/>
                <a:gd name="connsiteY4" fmla="*/ 1402165 h 1402165"/>
                <a:gd name="connsiteX5" fmla="*/ 350541 w 1611684"/>
                <a:gd name="connsiteY5" fmla="*/ 1402165 h 1402165"/>
                <a:gd name="connsiteX6" fmla="*/ 0 w 1611684"/>
                <a:gd name="connsiteY6" fmla="*/ 701083 h 140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684" h="1402165">
                  <a:moveTo>
                    <a:pt x="805841" y="0"/>
                  </a:moveTo>
                  <a:lnTo>
                    <a:pt x="1611683" y="304971"/>
                  </a:lnTo>
                  <a:lnTo>
                    <a:pt x="1611683" y="1097194"/>
                  </a:lnTo>
                  <a:lnTo>
                    <a:pt x="805841" y="1402165"/>
                  </a:lnTo>
                  <a:lnTo>
                    <a:pt x="1" y="1097194"/>
                  </a:lnTo>
                  <a:lnTo>
                    <a:pt x="1" y="304971"/>
                  </a:lnTo>
                  <a:lnTo>
                    <a:pt x="805841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06134" tIns="338785" rIns="306135" bIns="338784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/>
                <a:t>Aus-blick</a:t>
              </a:r>
              <a:endParaRPr lang="de-CH" sz="240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5EED0D36-5CDF-6FF8-3CEE-BE6581480E59}"/>
                </a:ext>
              </a:extLst>
            </p:cNvPr>
            <p:cNvSpPr/>
            <p:nvPr/>
          </p:nvSpPr>
          <p:spPr>
            <a:xfrm>
              <a:off x="7198392" y="4885786"/>
              <a:ext cx="1798639" cy="967010"/>
            </a:xfrm>
            <a:custGeom>
              <a:avLst/>
              <a:gdLst>
                <a:gd name="connsiteX0" fmla="*/ 0 w 1798639"/>
                <a:gd name="connsiteY0" fmla="*/ 0 h 967010"/>
                <a:gd name="connsiteX1" fmla="*/ 1798639 w 1798639"/>
                <a:gd name="connsiteY1" fmla="*/ 0 h 967010"/>
                <a:gd name="connsiteX2" fmla="*/ 1798639 w 1798639"/>
                <a:gd name="connsiteY2" fmla="*/ 967010 h 967010"/>
                <a:gd name="connsiteX3" fmla="*/ 0 w 1798639"/>
                <a:gd name="connsiteY3" fmla="*/ 967010 h 967010"/>
                <a:gd name="connsiteX4" fmla="*/ 0 w 1798639"/>
                <a:gd name="connsiteY4" fmla="*/ 0 h 96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639" h="967010">
                  <a:moveTo>
                    <a:pt x="0" y="0"/>
                  </a:moveTo>
                  <a:lnTo>
                    <a:pt x="1798639" y="0"/>
                  </a:lnTo>
                  <a:lnTo>
                    <a:pt x="1798639" y="967010"/>
                  </a:lnTo>
                  <a:lnTo>
                    <a:pt x="0" y="9670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3600" kern="120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DE791B8-FECD-EBC9-8F99-DAE00A14D0C0}"/>
                </a:ext>
              </a:extLst>
            </p:cNvPr>
            <p:cNvSpPr/>
            <p:nvPr/>
          </p:nvSpPr>
          <p:spPr>
            <a:xfrm>
              <a:off x="7083201" y="2316204"/>
              <a:ext cx="1014510" cy="1166103"/>
            </a:xfrm>
            <a:custGeom>
              <a:avLst/>
              <a:gdLst>
                <a:gd name="connsiteX0" fmla="*/ 0 w 1611684"/>
                <a:gd name="connsiteY0" fmla="*/ 701083 h 1402165"/>
                <a:gd name="connsiteX1" fmla="*/ 350541 w 1611684"/>
                <a:gd name="connsiteY1" fmla="*/ 0 h 1402165"/>
                <a:gd name="connsiteX2" fmla="*/ 1261143 w 1611684"/>
                <a:gd name="connsiteY2" fmla="*/ 0 h 1402165"/>
                <a:gd name="connsiteX3" fmla="*/ 1611684 w 1611684"/>
                <a:gd name="connsiteY3" fmla="*/ 701083 h 1402165"/>
                <a:gd name="connsiteX4" fmla="*/ 1261143 w 1611684"/>
                <a:gd name="connsiteY4" fmla="*/ 1402165 h 1402165"/>
                <a:gd name="connsiteX5" fmla="*/ 350541 w 1611684"/>
                <a:gd name="connsiteY5" fmla="*/ 1402165 h 1402165"/>
                <a:gd name="connsiteX6" fmla="*/ 0 w 1611684"/>
                <a:gd name="connsiteY6" fmla="*/ 701083 h 140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684" h="1402165">
                  <a:moveTo>
                    <a:pt x="805841" y="0"/>
                  </a:moveTo>
                  <a:lnTo>
                    <a:pt x="1611683" y="304971"/>
                  </a:lnTo>
                  <a:lnTo>
                    <a:pt x="1611683" y="1097194"/>
                  </a:lnTo>
                  <a:lnTo>
                    <a:pt x="805841" y="1402165"/>
                  </a:lnTo>
                  <a:lnTo>
                    <a:pt x="1" y="1097194"/>
                  </a:lnTo>
                  <a:lnTo>
                    <a:pt x="1" y="304971"/>
                  </a:lnTo>
                  <a:lnTo>
                    <a:pt x="805841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18504" tIns="251155" rIns="218505" bIns="251154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/>
                <a:t>Plenum</a:t>
              </a:r>
              <a:endParaRPr lang="de-CH" sz="2400"/>
            </a:p>
          </p:txBody>
        </p:sp>
      </p:grpSp>
    </p:spTree>
    <p:extLst>
      <p:ext uri="{BB962C8B-B14F-4D97-AF65-F5344CB8AC3E}">
        <p14:creationId xmlns:p14="http://schemas.microsoft.com/office/powerpoint/2010/main" val="251017727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8ECEF1-3378-EFFE-9148-19585DD6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8277" y="647272"/>
            <a:ext cx="2126751" cy="4039938"/>
          </a:xfrm>
        </p:spPr>
        <p:txBody>
          <a:bodyPr/>
          <a:lstStyle/>
          <a:p>
            <a:pPr marL="0" indent="0">
              <a:buNone/>
            </a:pPr>
            <a:r>
              <a:rPr lang="de-DE"/>
              <a:t>Chancen</a:t>
            </a:r>
            <a:endParaRPr lang="de-CH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9E50FD3-BF3D-ED17-6A7A-8368FC5A9EB8}"/>
              </a:ext>
            </a:extLst>
          </p:cNvPr>
          <p:cNvSpPr txBox="1"/>
          <p:nvPr/>
        </p:nvSpPr>
        <p:spPr>
          <a:xfrm>
            <a:off x="5693598" y="647272"/>
            <a:ext cx="2126751" cy="403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/>
              <a:t>Gefahren</a:t>
            </a:r>
            <a:endParaRPr lang="de-CH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B5EF9F7-5F5D-3F3B-8B1C-2C89B3E9120B}"/>
              </a:ext>
            </a:extLst>
          </p:cNvPr>
          <p:cNvSpPr txBox="1"/>
          <p:nvPr/>
        </p:nvSpPr>
        <p:spPr>
          <a:xfrm>
            <a:off x="3308276" y="4262678"/>
            <a:ext cx="4512073" cy="201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Ideen</a:t>
            </a:r>
            <a:endParaRPr lang="de-CH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A4514B9-156E-5E3F-05F5-6FC9388AEA1D}"/>
              </a:ext>
            </a:extLst>
          </p:cNvPr>
          <p:cNvCxnSpPr/>
          <p:nvPr/>
        </p:nvCxnSpPr>
        <p:spPr>
          <a:xfrm flipH="1">
            <a:off x="5548045" y="647272"/>
            <a:ext cx="0" cy="3380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FE98156-6046-A5E4-B776-4102FCB6D64F}"/>
              </a:ext>
            </a:extLst>
          </p:cNvPr>
          <p:cNvCxnSpPr/>
          <p:nvPr/>
        </p:nvCxnSpPr>
        <p:spPr>
          <a:xfrm flipH="1">
            <a:off x="3380198" y="4180486"/>
            <a:ext cx="4325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3EE6C72-147A-2CFE-B638-6CB42E90F0F5}"/>
              </a:ext>
            </a:extLst>
          </p:cNvPr>
          <p:cNvGrpSpPr/>
          <p:nvPr/>
        </p:nvGrpSpPr>
        <p:grpSpPr>
          <a:xfrm>
            <a:off x="3380198" y="1243175"/>
            <a:ext cx="4038601" cy="2309492"/>
            <a:chOff x="3380198" y="1243175"/>
            <a:chExt cx="4038601" cy="2309492"/>
          </a:xfrm>
        </p:grpSpPr>
        <p:sp>
          <p:nvSpPr>
            <p:cNvPr id="11" name="Rechteck: gefaltete Ecke 10">
              <a:extLst>
                <a:ext uri="{FF2B5EF4-FFF2-40B4-BE49-F238E27FC236}">
                  <a16:creationId xmlns:a16="http://schemas.microsoft.com/office/drawing/2014/main" id="{52EBD6E5-EA79-FBD3-899B-BCEF969999E0}"/>
                </a:ext>
              </a:extLst>
            </p:cNvPr>
            <p:cNvSpPr/>
            <p:nvPr/>
          </p:nvSpPr>
          <p:spPr>
            <a:xfrm>
              <a:off x="4444002" y="2651829"/>
              <a:ext cx="678094" cy="349321"/>
            </a:xfrm>
            <a:prstGeom prst="foldedCorner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" name="Rechteck: gefaltete Ecke 11">
              <a:extLst>
                <a:ext uri="{FF2B5EF4-FFF2-40B4-BE49-F238E27FC236}">
                  <a16:creationId xmlns:a16="http://schemas.microsoft.com/office/drawing/2014/main" id="{F5484215-E769-446C-FABF-C38F3BD42A45}"/>
                </a:ext>
              </a:extLst>
            </p:cNvPr>
            <p:cNvSpPr/>
            <p:nvPr/>
          </p:nvSpPr>
          <p:spPr>
            <a:xfrm>
              <a:off x="3380198" y="1243175"/>
              <a:ext cx="678094" cy="349321"/>
            </a:xfrm>
            <a:prstGeom prst="foldedCorner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" name="Rechteck: gefaltete Ecke 12">
              <a:extLst>
                <a:ext uri="{FF2B5EF4-FFF2-40B4-BE49-F238E27FC236}">
                  <a16:creationId xmlns:a16="http://schemas.microsoft.com/office/drawing/2014/main" id="{66FA5E37-6FD6-A604-1AE3-219450FF6ED2}"/>
                </a:ext>
              </a:extLst>
            </p:cNvPr>
            <p:cNvSpPr/>
            <p:nvPr/>
          </p:nvSpPr>
          <p:spPr>
            <a:xfrm>
              <a:off x="5989834" y="1243175"/>
              <a:ext cx="678094" cy="349321"/>
            </a:xfrm>
            <a:prstGeom prst="foldedCorner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" name="Rechteck: gefaltete Ecke 13">
              <a:extLst>
                <a:ext uri="{FF2B5EF4-FFF2-40B4-BE49-F238E27FC236}">
                  <a16:creationId xmlns:a16="http://schemas.microsoft.com/office/drawing/2014/main" id="{41BDA65C-93D7-EFA9-1215-AFADA590245D}"/>
                </a:ext>
              </a:extLst>
            </p:cNvPr>
            <p:cNvSpPr/>
            <p:nvPr/>
          </p:nvSpPr>
          <p:spPr>
            <a:xfrm>
              <a:off x="6740705" y="1849348"/>
              <a:ext cx="678094" cy="349321"/>
            </a:xfrm>
            <a:prstGeom prst="foldedCorner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5" name="Rechteck: gefaltete Ecke 14">
              <a:extLst>
                <a:ext uri="{FF2B5EF4-FFF2-40B4-BE49-F238E27FC236}">
                  <a16:creationId xmlns:a16="http://schemas.microsoft.com/office/drawing/2014/main" id="{453A879A-25C3-63EC-8118-6F8093296C02}"/>
                </a:ext>
              </a:extLst>
            </p:cNvPr>
            <p:cNvSpPr/>
            <p:nvPr/>
          </p:nvSpPr>
          <p:spPr>
            <a:xfrm>
              <a:off x="6328881" y="2492580"/>
              <a:ext cx="678094" cy="349321"/>
            </a:xfrm>
            <a:prstGeom prst="foldedCorner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Rechteck: gefaltete Ecke 15">
              <a:extLst>
                <a:ext uri="{FF2B5EF4-FFF2-40B4-BE49-F238E27FC236}">
                  <a16:creationId xmlns:a16="http://schemas.microsoft.com/office/drawing/2014/main" id="{73B0ED7C-3DB3-76E9-4859-B0B357FCB705}"/>
                </a:ext>
              </a:extLst>
            </p:cNvPr>
            <p:cNvSpPr/>
            <p:nvPr/>
          </p:nvSpPr>
          <p:spPr>
            <a:xfrm>
              <a:off x="4256073" y="1592496"/>
              <a:ext cx="678094" cy="349321"/>
            </a:xfrm>
            <a:prstGeom prst="foldedCorner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7" name="Rechteck: gefaltete Ecke 16">
              <a:extLst>
                <a:ext uri="{FF2B5EF4-FFF2-40B4-BE49-F238E27FC236}">
                  <a16:creationId xmlns:a16="http://schemas.microsoft.com/office/drawing/2014/main" id="{DCEFFB22-F328-3310-D80C-6FECB020E3D0}"/>
                </a:ext>
              </a:extLst>
            </p:cNvPr>
            <p:cNvSpPr/>
            <p:nvPr/>
          </p:nvSpPr>
          <p:spPr>
            <a:xfrm>
              <a:off x="3555716" y="2235728"/>
              <a:ext cx="678094" cy="349321"/>
            </a:xfrm>
            <a:prstGeom prst="foldedCorner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" name="Rechteck: gefaltete Ecke 17">
              <a:extLst>
                <a:ext uri="{FF2B5EF4-FFF2-40B4-BE49-F238E27FC236}">
                  <a16:creationId xmlns:a16="http://schemas.microsoft.com/office/drawing/2014/main" id="{97B49AA6-F8DC-95A6-21D8-0457F09570DD}"/>
                </a:ext>
              </a:extLst>
            </p:cNvPr>
            <p:cNvSpPr/>
            <p:nvPr/>
          </p:nvSpPr>
          <p:spPr>
            <a:xfrm>
              <a:off x="3693558" y="3203346"/>
              <a:ext cx="678094" cy="349321"/>
            </a:xfrm>
            <a:prstGeom prst="foldedCorner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9" name="Rechteck: gefaltete Ecke 18">
            <a:extLst>
              <a:ext uri="{FF2B5EF4-FFF2-40B4-BE49-F238E27FC236}">
                <a16:creationId xmlns:a16="http://schemas.microsoft.com/office/drawing/2014/main" id="{6D8EC13C-4318-DB38-64CC-02FBBE445CA7}"/>
              </a:ext>
            </a:extLst>
          </p:cNvPr>
          <p:cNvSpPr/>
          <p:nvPr/>
        </p:nvSpPr>
        <p:spPr>
          <a:xfrm>
            <a:off x="4090829" y="4881319"/>
            <a:ext cx="678094" cy="349321"/>
          </a:xfrm>
          <a:prstGeom prst="foldedCorner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hteck: gefaltete Ecke 19">
            <a:extLst>
              <a:ext uri="{FF2B5EF4-FFF2-40B4-BE49-F238E27FC236}">
                <a16:creationId xmlns:a16="http://schemas.microsoft.com/office/drawing/2014/main" id="{39588706-B691-F858-94B7-3F89EC055B48}"/>
              </a:ext>
            </a:extLst>
          </p:cNvPr>
          <p:cNvSpPr/>
          <p:nvPr/>
        </p:nvSpPr>
        <p:spPr>
          <a:xfrm>
            <a:off x="5122096" y="5459241"/>
            <a:ext cx="678094" cy="349321"/>
          </a:xfrm>
          <a:prstGeom prst="foldedCorner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Rechteck: gefaltete Ecke 20">
            <a:extLst>
              <a:ext uri="{FF2B5EF4-FFF2-40B4-BE49-F238E27FC236}">
                <a16:creationId xmlns:a16="http://schemas.microsoft.com/office/drawing/2014/main" id="{D385F123-3A3F-3FFB-EB1A-5C4DA24B7F8B}"/>
              </a:ext>
            </a:extLst>
          </p:cNvPr>
          <p:cNvSpPr/>
          <p:nvPr/>
        </p:nvSpPr>
        <p:spPr>
          <a:xfrm>
            <a:off x="5650787" y="4806460"/>
            <a:ext cx="678094" cy="349321"/>
          </a:xfrm>
          <a:prstGeom prst="foldedCorner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F367F77E-DAAB-F9C1-31C8-728D0CC5D6AE}"/>
              </a:ext>
            </a:extLst>
          </p:cNvPr>
          <p:cNvSpPr txBox="1"/>
          <p:nvPr/>
        </p:nvSpPr>
        <p:spPr>
          <a:xfrm>
            <a:off x="6476151" y="4264872"/>
            <a:ext cx="1436663" cy="2017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b="1"/>
              <a:t>Konsultativ-abstimmung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200"/>
              <a:t>Keine Änderung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200"/>
              <a:t>Variante blau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200"/>
              <a:t>Variante grün</a:t>
            </a:r>
            <a:endParaRPr lang="de-CH" sz="1200"/>
          </a:p>
        </p:txBody>
      </p:sp>
      <p:sp>
        <p:nvSpPr>
          <p:cNvPr id="4" name="Rechteck: gefaltete Ecke 3">
            <a:extLst>
              <a:ext uri="{FF2B5EF4-FFF2-40B4-BE49-F238E27FC236}">
                <a16:creationId xmlns:a16="http://schemas.microsoft.com/office/drawing/2014/main" id="{C57FA63B-8707-94C3-4506-BE76DA536779}"/>
              </a:ext>
            </a:extLst>
          </p:cNvPr>
          <p:cNvSpPr/>
          <p:nvPr/>
        </p:nvSpPr>
        <p:spPr>
          <a:xfrm>
            <a:off x="3215811" y="575353"/>
            <a:ext cx="4736387" cy="5866544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152876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F45418C-482B-B5DC-D810-67E4BB363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97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DE"/>
              <a:t>Moderator/in (SK oder LP)</a:t>
            </a:r>
          </a:p>
          <a:p>
            <a:endParaRPr lang="de-DE"/>
          </a:p>
          <a:p>
            <a:r>
              <a:rPr lang="de-DE"/>
              <a:t>Möglichst gemischte Gruppen (Ort, Stufe, Schulweg…)</a:t>
            </a:r>
          </a:p>
          <a:p>
            <a:endParaRPr lang="de-DE"/>
          </a:p>
          <a:p>
            <a:r>
              <a:rPr lang="de-DE"/>
              <a:t>           45‘</a:t>
            </a:r>
          </a:p>
          <a:p>
            <a:endParaRPr lang="de-DE"/>
          </a:p>
          <a:p>
            <a:r>
              <a:rPr lang="de-DE"/>
              <a:t>Kurzer Austausch im Plenum. Max 2‘</a:t>
            </a:r>
          </a:p>
          <a:p>
            <a:endParaRPr lang="de-DE"/>
          </a:p>
          <a:p>
            <a:r>
              <a:rPr lang="de-DE"/>
              <a:t>Online-Rückmeldungen bis Ende Woche möglich</a:t>
            </a:r>
            <a:endParaRPr lang="de-CH"/>
          </a:p>
        </p:txBody>
      </p:sp>
      <p:pic>
        <p:nvPicPr>
          <p:cNvPr id="24" name="Grafik 23" descr="Wecker Silhouette">
            <a:extLst>
              <a:ext uri="{FF2B5EF4-FFF2-40B4-BE49-F238E27FC236}">
                <a16:creationId xmlns:a16="http://schemas.microsoft.com/office/drawing/2014/main" id="{CAC728BE-0E6F-3106-AD12-1BEBB4048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870" y="29897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6849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9E4D6-38D0-C186-5614-0C3AC2F6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74506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CE964-D6C7-3E08-D528-294EF0A9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851"/>
            <a:ext cx="10515600" cy="1008100"/>
          </a:xfrm>
        </p:spPr>
        <p:txBody>
          <a:bodyPr>
            <a:normAutofit fontScale="90000"/>
          </a:bodyPr>
          <a:lstStyle/>
          <a:p>
            <a:r>
              <a:rPr lang="de-DE"/>
              <a:t>Online </a:t>
            </a:r>
            <a:br>
              <a:rPr lang="de-DE"/>
            </a:br>
            <a:r>
              <a:rPr lang="de-DE"/>
              <a:t>Rückmeldeformular</a:t>
            </a:r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1B307B-EDB2-D4F9-07CA-82E93E481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6314">
            <a:off x="6319131" y="1032652"/>
            <a:ext cx="5155649" cy="52473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7A0E4F8-6300-7E26-1480-A7F3C95DAF86}"/>
              </a:ext>
            </a:extLst>
          </p:cNvPr>
          <p:cNvSpPr txBox="1"/>
          <p:nvPr/>
        </p:nvSpPr>
        <p:spPr>
          <a:xfrm>
            <a:off x="838200" y="2665141"/>
            <a:ext cx="4637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hlinkClick r:id="rId3"/>
              </a:rPr>
              <a:t>www.schule-ts.ch/blockzeiten</a:t>
            </a:r>
            <a:endParaRPr lang="de-DE"/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937226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FAB32-5064-B632-6CC6-254B0DB8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Ausblick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412C7A-2703-05C7-AD07-747D29C5E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Verarbeiten der Erkenntnisse des heutigen Abends in der AG-Pädagogik</a:t>
            </a:r>
          </a:p>
          <a:p>
            <a:r>
              <a:rPr lang="de-DE"/>
              <a:t>Ausarbeiten eines Berichts mit Vorschlag z.H. SK</a:t>
            </a:r>
          </a:p>
          <a:p>
            <a:r>
              <a:rPr lang="de-DE"/>
              <a:t>Vorentscheid SK</a:t>
            </a:r>
          </a:p>
          <a:p>
            <a:r>
              <a:rPr lang="de-DE"/>
              <a:t>Vernehmlassung</a:t>
            </a:r>
          </a:p>
          <a:p>
            <a:r>
              <a:rPr lang="de-DE"/>
              <a:t>Entscheid SK</a:t>
            </a:r>
          </a:p>
          <a:p>
            <a:r>
              <a:rPr lang="de-DE"/>
              <a:t>Frühestmögliche Umsetzung 2025-26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69524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9954E-0DBC-6A3F-E68B-149F4DBE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963" y="1687966"/>
            <a:ext cx="10515600" cy="889577"/>
          </a:xfrm>
        </p:spPr>
        <p:txBody>
          <a:bodyPr/>
          <a:lstStyle/>
          <a:p>
            <a:r>
              <a:rPr lang="de-DE"/>
              <a:t>Herzlichen Dank fürs Mitdenken!</a:t>
            </a:r>
            <a:endParaRPr lang="de-CH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7A3050E-17FB-0ADA-AC00-B0155EE99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422524">
            <a:off x="7067773" y="2867017"/>
            <a:ext cx="4365957" cy="2826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90908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CA34F-2B99-C119-7990-FE81BEBE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Warum?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17E583-8AF8-ADF0-8E6F-984BEB9B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Diskussionen über Schulzeiten und Schulwege</a:t>
            </a:r>
          </a:p>
          <a:p>
            <a:r>
              <a:rPr lang="de-DE"/>
              <a:t>Geografisch-topografische Situation</a:t>
            </a:r>
          </a:p>
          <a:p>
            <a:pPr marL="457200" lvl="1" indent="0">
              <a:buNone/>
            </a:pPr>
            <a:r>
              <a:rPr lang="de-DE"/>
              <a:t>Die geografisch-topografische Situation im Verbandsgebiet gibt der Schulwege mehr Gewicht. </a:t>
            </a:r>
            <a:endParaRPr lang="de-CH"/>
          </a:p>
          <a:p>
            <a:r>
              <a:rPr lang="de-CH"/>
              <a:t>Erwerbs- und Bevölkerungsstruktur verändert sich </a:t>
            </a:r>
            <a:r>
              <a:rPr lang="de-CH" sz="1800"/>
              <a:t>(Vermutung)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6981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DAF3B-6D37-093A-48EA-FDF76930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Prozess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11080B-8F76-13BF-B869-9152D7E62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2550" y="985421"/>
            <a:ext cx="3701249" cy="5191542"/>
          </a:xfrm>
        </p:spPr>
        <p:txBody>
          <a:bodyPr/>
          <a:lstStyle/>
          <a:p>
            <a:r>
              <a:rPr lang="de-DE"/>
              <a:t>Lehrpersonen</a:t>
            </a:r>
          </a:p>
          <a:p>
            <a:r>
              <a:rPr lang="de-DE"/>
              <a:t>Eltern: Diskussionsabend</a:t>
            </a:r>
          </a:p>
          <a:p>
            <a:r>
              <a:rPr lang="de-DE"/>
              <a:t>Vorentscheid SK</a:t>
            </a:r>
          </a:p>
          <a:p>
            <a:r>
              <a:rPr lang="de-DE"/>
              <a:t>Vernehmlassung</a:t>
            </a:r>
          </a:p>
          <a:p>
            <a:r>
              <a:rPr lang="de-DE"/>
              <a:t>Entscheid SK (VSG Art. 8)</a:t>
            </a:r>
          </a:p>
          <a:p>
            <a:pPr marL="0" indent="0">
              <a:buNone/>
            </a:pPr>
            <a:r>
              <a:rPr lang="de-DE">
                <a:sym typeface="Wingdings" panose="05000000000000000000" pitchFamily="2" charset="2"/>
              </a:rPr>
              <a:t> </a:t>
            </a:r>
            <a:r>
              <a:rPr lang="de-DE"/>
              <a:t>Frühestmögliche Umsetzung 2025-26</a:t>
            </a:r>
          </a:p>
          <a:p>
            <a:endParaRPr lang="de-CH"/>
          </a:p>
        </p:txBody>
      </p:sp>
      <p:sp>
        <p:nvSpPr>
          <p:cNvPr id="4" name="Wolke 3">
            <a:extLst>
              <a:ext uri="{FF2B5EF4-FFF2-40B4-BE49-F238E27FC236}">
                <a16:creationId xmlns:a16="http://schemas.microsoft.com/office/drawing/2014/main" id="{93B6352E-82C2-C199-4C74-529429749E98}"/>
              </a:ext>
            </a:extLst>
          </p:cNvPr>
          <p:cNvSpPr/>
          <p:nvPr/>
        </p:nvSpPr>
        <p:spPr>
          <a:xfrm>
            <a:off x="941033" y="1690692"/>
            <a:ext cx="2237173" cy="154965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Ideen</a:t>
            </a:r>
          </a:p>
        </p:txBody>
      </p:sp>
      <p:sp>
        <p:nvSpPr>
          <p:cNvPr id="5" name="Rechteck: gefaltete Ecke 4">
            <a:extLst>
              <a:ext uri="{FF2B5EF4-FFF2-40B4-BE49-F238E27FC236}">
                <a16:creationId xmlns:a16="http://schemas.microsoft.com/office/drawing/2014/main" id="{46CB1074-5EB4-9581-9F81-A0642BEBCBFD}"/>
              </a:ext>
            </a:extLst>
          </p:cNvPr>
          <p:cNvSpPr/>
          <p:nvPr/>
        </p:nvSpPr>
        <p:spPr>
          <a:xfrm>
            <a:off x="941033" y="3617650"/>
            <a:ext cx="2361460" cy="1336089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Herausforderungen</a:t>
            </a:r>
            <a:endParaRPr lang="de-CH"/>
          </a:p>
        </p:txBody>
      </p:sp>
      <p:sp>
        <p:nvSpPr>
          <p:cNvPr id="6" name="Rechteck: gefaltete Ecke 5">
            <a:extLst>
              <a:ext uri="{FF2B5EF4-FFF2-40B4-BE49-F238E27FC236}">
                <a16:creationId xmlns:a16="http://schemas.microsoft.com/office/drawing/2014/main" id="{F535018C-8117-4AC1-52BC-8086C931A2F5}"/>
              </a:ext>
            </a:extLst>
          </p:cNvPr>
          <p:cNvSpPr/>
          <p:nvPr/>
        </p:nvSpPr>
        <p:spPr>
          <a:xfrm>
            <a:off x="3844031" y="985421"/>
            <a:ext cx="3417903" cy="4527612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/>
              <a:t>Prüfauftrag der SK:</a:t>
            </a:r>
          </a:p>
          <a:p>
            <a:r>
              <a:rPr lang="de-DE" sz="2800" b="1"/>
              <a:t>Lässt sich der Unterricht in Blockzeiten organisieren?</a:t>
            </a:r>
          </a:p>
          <a:p>
            <a:endParaRPr lang="de-DE" sz="2800"/>
          </a:p>
          <a:p>
            <a:r>
              <a:rPr lang="de-DE" sz="2800">
                <a:sym typeface="Wingdings" panose="05000000000000000000" pitchFamily="2" charset="2"/>
              </a:rPr>
              <a:t> </a:t>
            </a:r>
            <a:r>
              <a:rPr lang="de-DE" sz="2800"/>
              <a:t>AG-Blockzeiten</a:t>
            </a:r>
            <a:endParaRPr lang="de-CH" sz="2800"/>
          </a:p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50290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24B7F-6DAF-6116-EEE8-E5045231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Rahmenbedingungen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A9B777-394E-0799-1A40-711A78AF2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de-DE"/>
              <a:t>Rechtliche Grundlagen</a:t>
            </a:r>
          </a:p>
          <a:p>
            <a:r>
              <a:rPr lang="de-DE"/>
              <a:t>Transport</a:t>
            </a:r>
          </a:p>
          <a:p>
            <a:r>
              <a:rPr lang="de-DE"/>
              <a:t>Ressourcen</a:t>
            </a:r>
          </a:p>
          <a:p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38857D1-8ABD-3F9B-63CC-3C09A7CE4FFD}"/>
              </a:ext>
            </a:extLst>
          </p:cNvPr>
          <p:cNvSpPr txBox="1"/>
          <p:nvPr/>
        </p:nvSpPr>
        <p:spPr>
          <a:xfrm>
            <a:off x="838200" y="3556505"/>
            <a:ext cx="10515600" cy="889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Soft-Faktoren</a:t>
            </a:r>
            <a:endParaRPr lang="de-CH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BFDC14F-B06F-4F4B-79C6-14B5E16EAFF6}"/>
              </a:ext>
            </a:extLst>
          </p:cNvPr>
          <p:cNvSpPr txBox="1"/>
          <p:nvPr/>
        </p:nvSpPr>
        <p:spPr>
          <a:xfrm>
            <a:off x="838200" y="4453510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Pädagogische Aspekte</a:t>
            </a:r>
          </a:p>
          <a:p>
            <a:r>
              <a:rPr lang="de-DE"/>
              <a:t>Familienleben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45738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6C81D-BC14-2489-52CA-734AEF87D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Rechtliche Grundlagen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F0600-5129-73C3-CDD3-8AC52B5F3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Zuständigkeit Schulkommission: Rahmenvorgaben für Stundenplan</a:t>
            </a:r>
          </a:p>
          <a:p>
            <a:r>
              <a:rPr lang="de-DE"/>
              <a:t>Blockzeiten: VSG Art. 11a</a:t>
            </a:r>
          </a:p>
          <a:p>
            <a:pPr lvl="1"/>
            <a:r>
              <a:rPr lang="de-DE"/>
              <a:t>Mindestens vier Lektionen an fünf Vormittagen</a:t>
            </a:r>
          </a:p>
          <a:p>
            <a:pPr lvl="1"/>
            <a:r>
              <a:rPr lang="de-DE"/>
              <a:t>Keine Aussage über gleichzeitigen Schulstart</a:t>
            </a:r>
          </a:p>
          <a:p>
            <a:r>
              <a:rPr lang="de-DE"/>
              <a:t>Stundenplangestaltung: LP21 4.3</a:t>
            </a:r>
          </a:p>
          <a:p>
            <a:pPr lvl="1"/>
            <a:r>
              <a:rPr lang="de-DE"/>
              <a:t>1 Nachmittag frei</a:t>
            </a:r>
          </a:p>
          <a:p>
            <a:r>
              <a:rPr lang="de-DE"/>
              <a:t>Lektionentafel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67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1C2937D-06F0-1F05-A722-5A86CF028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3006" y="731520"/>
            <a:ext cx="865081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798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C6A0400C-37F3-1EAF-69E7-11B2460DA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458321"/>
              </p:ext>
            </p:extLst>
          </p:nvPr>
        </p:nvGraphicFramePr>
        <p:xfrm>
          <a:off x="417729" y="2057685"/>
          <a:ext cx="11356541" cy="4032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541">
                  <a:extLst>
                    <a:ext uri="{9D8B030D-6E8A-4147-A177-3AD203B41FA5}">
                      <a16:colId xmlns:a16="http://schemas.microsoft.com/office/drawing/2014/main" val="407634275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76149503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38577000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250295014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543289551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98840882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648750368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207438212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00685312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734323873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71149932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736339158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779908702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85582439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049309254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94400255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398792222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679080751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757069785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210991236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511964491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36714956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860867178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57785917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96703872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19530680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261191998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407879583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777219293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99291396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86052611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453615146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4087978525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325526132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348241631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27521929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405601627"/>
                    </a:ext>
                  </a:extLst>
                </a:gridCol>
              </a:tblGrid>
              <a:tr h="513855">
                <a:tc>
                  <a:txBody>
                    <a:bodyPr/>
                    <a:lstStyle/>
                    <a:p>
                      <a:r>
                        <a:rPr lang="de-DE"/>
                        <a:t>Kindergarten</a:t>
                      </a:r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22-25</a:t>
                      </a:r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85394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0099637"/>
                  </a:ext>
                </a:extLst>
              </a:tr>
              <a:tr h="513855">
                <a:tc>
                  <a:txBody>
                    <a:bodyPr/>
                    <a:lstStyle/>
                    <a:p>
                      <a:r>
                        <a:rPr lang="de-DE"/>
                        <a:t>1./2. Klasse</a:t>
                      </a:r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630238" algn="l"/>
                        </a:tabLst>
                      </a:pPr>
                      <a:r>
                        <a:rPr lang="de-DE"/>
                        <a:t>25 Lektionen</a:t>
                      </a:r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0278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3449809"/>
                  </a:ext>
                </a:extLst>
              </a:tr>
              <a:tr h="513855">
                <a:tc>
                  <a:txBody>
                    <a:bodyPr/>
                    <a:lstStyle/>
                    <a:p>
                      <a:r>
                        <a:rPr lang="de-DE"/>
                        <a:t>3./4. Klasse</a:t>
                      </a:r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28 Lektionen</a:t>
                      </a:r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69227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6841180"/>
                  </a:ext>
                </a:extLst>
              </a:tr>
              <a:tr h="513855">
                <a:tc>
                  <a:txBody>
                    <a:bodyPr/>
                    <a:lstStyle/>
                    <a:p>
                      <a:r>
                        <a:rPr lang="de-DE"/>
                        <a:t>5./6. Klasse</a:t>
                      </a:r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31 Lektionen</a:t>
                      </a:r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616737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7203925"/>
                  </a:ext>
                </a:extLst>
              </a:tr>
              <a:tr h="513855">
                <a:tc>
                  <a:txBody>
                    <a:bodyPr/>
                    <a:lstStyle/>
                    <a:p>
                      <a:r>
                        <a:rPr lang="de-DE"/>
                        <a:t>7.-9. Klasse</a:t>
                      </a:r>
                      <a:endParaRPr lang="de-CH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/>
                        <a:t>35 Lektionen</a:t>
                      </a:r>
                      <a:endParaRPr lang="de-CH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5484442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F08CD30B-053A-749E-5F51-C396938B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Lektionentafel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130355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6.2"/>
  <p:tag name="AS_RELEASE_DATE" val="2022.03.31"/>
  <p:tag name="AS_TITLE" val="Aspose.Slides for Java"/>
  <p:tag name="AS_VERSION" val="22.3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Exo Light"/>
        <a:ea typeface="Arial"/>
        <a:cs typeface="Arial"/>
      </a:majorFont>
      <a:minorFont>
        <a:latin typeface="Exo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TS 16 9.potx" id="{B3008996-0981-4545-B451-F700B2B1A2FC}" vid="{662C4194-D949-4CC4-9D3D-36A52A341A6D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TS 16 9</Template>
  <TotalTime>0</TotalTime>
  <Words>3139</Words>
  <Application>Microsoft Office PowerPoint</Application>
  <PresentationFormat>Breitbild</PresentationFormat>
  <Paragraphs>2836</Paragraphs>
  <Slides>35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Courier New</vt:lpstr>
      <vt:lpstr>Exo</vt:lpstr>
      <vt:lpstr>Exo Light</vt:lpstr>
      <vt:lpstr>Open Sans</vt:lpstr>
      <vt:lpstr>Symbol</vt:lpstr>
      <vt:lpstr>Times New Roman</vt:lpstr>
      <vt:lpstr>Office</vt:lpstr>
      <vt:lpstr>Benutzerdefiniertes Design</vt:lpstr>
      <vt:lpstr>Projekt Erweiterte Blockzeiten</vt:lpstr>
      <vt:lpstr>PowerPoint-Präsentation</vt:lpstr>
      <vt:lpstr>PowerPoint-Präsentation</vt:lpstr>
      <vt:lpstr>Warum?</vt:lpstr>
      <vt:lpstr>Prozess</vt:lpstr>
      <vt:lpstr>Rahmenbedingungen</vt:lpstr>
      <vt:lpstr>Rechtliche Grundlagen</vt:lpstr>
      <vt:lpstr>PowerPoint-Präsentation</vt:lpstr>
      <vt:lpstr>Lektionentafel</vt:lpstr>
      <vt:lpstr>Transport</vt:lpstr>
      <vt:lpstr>PowerPoint-Präsentation</vt:lpstr>
      <vt:lpstr>Ressourcen</vt:lpstr>
      <vt:lpstr>Soft Faktoren</vt:lpstr>
      <vt:lpstr>Balance zwischen den Anspruchsgruppen</vt:lpstr>
      <vt:lpstr>Varianten</vt:lpstr>
      <vt:lpstr>Varianten</vt:lpstr>
      <vt:lpstr>Variante blau</vt:lpstr>
      <vt:lpstr>Variante blau - Kindergarten</vt:lpstr>
      <vt:lpstr>Variante blau</vt:lpstr>
      <vt:lpstr>Variante blau</vt:lpstr>
      <vt:lpstr>Variante blau</vt:lpstr>
      <vt:lpstr>Variante blau</vt:lpstr>
      <vt:lpstr>PowerPoint-Präsentation</vt:lpstr>
      <vt:lpstr>Variante grün</vt:lpstr>
      <vt:lpstr>Variante grün</vt:lpstr>
      <vt:lpstr>PowerPoint-Präsentation</vt:lpstr>
      <vt:lpstr>Bsp. dynamische Lektionenbuchhaltung</vt:lpstr>
      <vt:lpstr>Verständnisfragen?</vt:lpstr>
      <vt:lpstr>Frage der Perspektive</vt:lpstr>
      <vt:lpstr>PowerPoint-Präsentation</vt:lpstr>
      <vt:lpstr>PowerPoint-Präsentation</vt:lpstr>
      <vt:lpstr>PowerPoint-Präsentation</vt:lpstr>
      <vt:lpstr>Online  Rückmeldeformular</vt:lpstr>
      <vt:lpstr>Ausblick</vt:lpstr>
      <vt:lpstr>Herzlichen Dank fürs Mitdenken!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Erweiterte Blockzeiten</dc:title>
  <dc:creator>Matthias Pfister (Schule Trub*Schachen)</dc:creator>
  <cp:lastModifiedBy>Matthias Pfister (Schule Trub*Schachen)</cp:lastModifiedBy>
  <cp:revision>19</cp:revision>
  <cp:lastPrinted>2024-04-02T13:45:03Z</cp:lastPrinted>
  <dcterms:created xsi:type="dcterms:W3CDTF">2024-03-30T10:05:24Z</dcterms:created>
  <dcterms:modified xsi:type="dcterms:W3CDTF">2024-04-03T05:58:37Z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C-GUID">
    <vt:lpwstr>e0f69dbc-2726-40f6-9903-514e7b9e21ae</vt:lpwstr>
  </property>
</Properties>
</file>